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6" r:id="rId3"/>
    <p:sldId id="318" r:id="rId4"/>
    <p:sldId id="319" r:id="rId5"/>
    <p:sldId id="320" r:id="rId6"/>
    <p:sldId id="321" r:id="rId7"/>
    <p:sldId id="322" r:id="rId8"/>
    <p:sldId id="323" r:id="rId9"/>
    <p:sldId id="324" r:id="rId10"/>
    <p:sldId id="325" r:id="rId11"/>
    <p:sldId id="326" r:id="rId12"/>
    <p:sldId id="327" r:id="rId13"/>
    <p:sldId id="303" r:id="rId14"/>
    <p:sldId id="291" r:id="rId15"/>
    <p:sldId id="292" r:id="rId16"/>
    <p:sldId id="290" r:id="rId17"/>
    <p:sldId id="347" r:id="rId18"/>
    <p:sldId id="317" r:id="rId19"/>
    <p:sldId id="314" r:id="rId20"/>
    <p:sldId id="328" r:id="rId21"/>
    <p:sldId id="330" r:id="rId22"/>
    <p:sldId id="329" r:id="rId23"/>
    <p:sldId id="331" r:id="rId24"/>
    <p:sldId id="332" r:id="rId25"/>
    <p:sldId id="333" r:id="rId26"/>
    <p:sldId id="341" r:id="rId27"/>
    <p:sldId id="340" r:id="rId28"/>
    <p:sldId id="334" r:id="rId29"/>
    <p:sldId id="335" r:id="rId30"/>
    <p:sldId id="336" r:id="rId31"/>
    <p:sldId id="337" r:id="rId32"/>
    <p:sldId id="339" r:id="rId33"/>
    <p:sldId id="342" r:id="rId34"/>
    <p:sldId id="343" r:id="rId35"/>
    <p:sldId id="345" r:id="rId36"/>
    <p:sldId id="338" r:id="rId37"/>
    <p:sldId id="346" r:id="rId38"/>
    <p:sldId id="34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2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S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A152CDFC-D3C4-41D7-B756-97394A090EC4}" type="datetimeFigureOut">
              <a:rPr lang="ar-SY" smtClean="0"/>
              <a:t>26/07/1447</a:t>
            </a:fld>
            <a:endParaRPr lang="ar-SY"/>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ar-S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S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91B16DE3-A495-472C-892F-2B6586D107A7}" type="slidenum">
              <a:rPr lang="ar-SY" smtClean="0"/>
              <a:t>‹#›</a:t>
            </a:fld>
            <a:endParaRPr lang="ar-SY"/>
          </a:p>
        </p:txBody>
      </p:sp>
    </p:spTree>
    <p:extLst>
      <p:ext uri="{BB962C8B-B14F-4D97-AF65-F5344CB8AC3E}">
        <p14:creationId xmlns:p14="http://schemas.microsoft.com/office/powerpoint/2010/main" val="2636995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722542-04C6-4D47-96DE-DFBF9F4883E4}"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C2AE2-7A4F-44B5-B6FE-E1382A613418}" type="slidenum">
              <a:rPr lang="en-US" smtClean="0"/>
              <a:t>‹#›</a:t>
            </a:fld>
            <a:endParaRPr lang="en-US"/>
          </a:p>
        </p:txBody>
      </p:sp>
    </p:spTree>
    <p:extLst>
      <p:ext uri="{BB962C8B-B14F-4D97-AF65-F5344CB8AC3E}">
        <p14:creationId xmlns:p14="http://schemas.microsoft.com/office/powerpoint/2010/main" val="2932906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722542-04C6-4D47-96DE-DFBF9F4883E4}"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C2AE2-7A4F-44B5-B6FE-E1382A613418}" type="slidenum">
              <a:rPr lang="en-US" smtClean="0"/>
              <a:t>‹#›</a:t>
            </a:fld>
            <a:endParaRPr lang="en-US"/>
          </a:p>
        </p:txBody>
      </p:sp>
    </p:spTree>
    <p:extLst>
      <p:ext uri="{BB962C8B-B14F-4D97-AF65-F5344CB8AC3E}">
        <p14:creationId xmlns:p14="http://schemas.microsoft.com/office/powerpoint/2010/main" val="72259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722542-04C6-4D47-96DE-DFBF9F4883E4}"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C2AE2-7A4F-44B5-B6FE-E1382A613418}" type="slidenum">
              <a:rPr lang="en-US" smtClean="0"/>
              <a:t>‹#›</a:t>
            </a:fld>
            <a:endParaRPr lang="en-US"/>
          </a:p>
        </p:txBody>
      </p:sp>
    </p:spTree>
    <p:extLst>
      <p:ext uri="{BB962C8B-B14F-4D97-AF65-F5344CB8AC3E}">
        <p14:creationId xmlns:p14="http://schemas.microsoft.com/office/powerpoint/2010/main" val="1768797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ar-SY"/>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ar-SY"/>
          </a:p>
        </p:txBody>
      </p:sp>
      <p:sp>
        <p:nvSpPr>
          <p:cNvPr id="4" name="Date Placeholder 3"/>
          <p:cNvSpPr>
            <a:spLocks noGrp="1"/>
          </p:cNvSpPr>
          <p:nvPr>
            <p:ph type="dt" sz="half" idx="10"/>
          </p:nvPr>
        </p:nvSpPr>
        <p:spPr/>
        <p:txBody>
          <a:bodyPr/>
          <a:lstStyle/>
          <a:p>
            <a:fld id="{4BC59DAA-F2F0-4487-B7AF-0D90E3CA1EA5}" type="datetimeFigureOut">
              <a:rPr lang="ar-SY" smtClean="0"/>
              <a:t>26/07/1447</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88CD4C6B-B6D6-42E8-BC00-A325DDAF70B8}" type="slidenum">
              <a:rPr lang="ar-SY" smtClean="0"/>
              <a:t>‹#›</a:t>
            </a:fld>
            <a:endParaRPr lang="ar-SY"/>
          </a:p>
        </p:txBody>
      </p:sp>
    </p:spTree>
    <p:extLst>
      <p:ext uri="{BB962C8B-B14F-4D97-AF65-F5344CB8AC3E}">
        <p14:creationId xmlns:p14="http://schemas.microsoft.com/office/powerpoint/2010/main" val="296799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4BC59DAA-F2F0-4487-B7AF-0D90E3CA1EA5}" type="datetimeFigureOut">
              <a:rPr lang="ar-SY" smtClean="0"/>
              <a:t>26/07/1447</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88CD4C6B-B6D6-42E8-BC00-A325DDAF70B8}" type="slidenum">
              <a:rPr lang="ar-SY" smtClean="0"/>
              <a:t>‹#›</a:t>
            </a:fld>
            <a:endParaRPr lang="ar-SY"/>
          </a:p>
        </p:txBody>
      </p:sp>
    </p:spTree>
    <p:extLst>
      <p:ext uri="{BB962C8B-B14F-4D97-AF65-F5344CB8AC3E}">
        <p14:creationId xmlns:p14="http://schemas.microsoft.com/office/powerpoint/2010/main" val="232072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ar-SY"/>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C59DAA-F2F0-4487-B7AF-0D90E3CA1EA5}" type="datetimeFigureOut">
              <a:rPr lang="ar-SY" smtClean="0"/>
              <a:t>26/07/1447</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88CD4C6B-B6D6-42E8-BC00-A325DDAF70B8}" type="slidenum">
              <a:rPr lang="ar-SY" smtClean="0"/>
              <a:t>‹#›</a:t>
            </a:fld>
            <a:endParaRPr lang="ar-SY"/>
          </a:p>
        </p:txBody>
      </p:sp>
    </p:spTree>
    <p:extLst>
      <p:ext uri="{BB962C8B-B14F-4D97-AF65-F5344CB8AC3E}">
        <p14:creationId xmlns:p14="http://schemas.microsoft.com/office/powerpoint/2010/main" val="1747258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Date Placeholder 4"/>
          <p:cNvSpPr>
            <a:spLocks noGrp="1"/>
          </p:cNvSpPr>
          <p:nvPr>
            <p:ph type="dt" sz="half" idx="10"/>
          </p:nvPr>
        </p:nvSpPr>
        <p:spPr/>
        <p:txBody>
          <a:bodyPr/>
          <a:lstStyle/>
          <a:p>
            <a:fld id="{4BC59DAA-F2F0-4487-B7AF-0D90E3CA1EA5}" type="datetimeFigureOut">
              <a:rPr lang="ar-SY" smtClean="0"/>
              <a:t>26/07/1447</a:t>
            </a:fld>
            <a:endParaRPr lang="ar-SY"/>
          </a:p>
        </p:txBody>
      </p:sp>
      <p:sp>
        <p:nvSpPr>
          <p:cNvPr id="6" name="Footer Placeholder 5"/>
          <p:cNvSpPr>
            <a:spLocks noGrp="1"/>
          </p:cNvSpPr>
          <p:nvPr>
            <p:ph type="ftr" sz="quarter" idx="11"/>
          </p:nvPr>
        </p:nvSpPr>
        <p:spPr/>
        <p:txBody>
          <a:bodyPr/>
          <a:lstStyle/>
          <a:p>
            <a:endParaRPr lang="ar-SY"/>
          </a:p>
        </p:txBody>
      </p:sp>
      <p:sp>
        <p:nvSpPr>
          <p:cNvPr id="7" name="Slide Number Placeholder 6"/>
          <p:cNvSpPr>
            <a:spLocks noGrp="1"/>
          </p:cNvSpPr>
          <p:nvPr>
            <p:ph type="sldNum" sz="quarter" idx="12"/>
          </p:nvPr>
        </p:nvSpPr>
        <p:spPr/>
        <p:txBody>
          <a:bodyPr/>
          <a:lstStyle/>
          <a:p>
            <a:fld id="{88CD4C6B-B6D6-42E8-BC00-A325DDAF70B8}" type="slidenum">
              <a:rPr lang="ar-SY" smtClean="0"/>
              <a:t>‹#›</a:t>
            </a:fld>
            <a:endParaRPr lang="ar-SY"/>
          </a:p>
        </p:txBody>
      </p:sp>
    </p:spTree>
    <p:extLst>
      <p:ext uri="{BB962C8B-B14F-4D97-AF65-F5344CB8AC3E}">
        <p14:creationId xmlns:p14="http://schemas.microsoft.com/office/powerpoint/2010/main" val="2911214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ar-SY"/>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7" name="Date Placeholder 6"/>
          <p:cNvSpPr>
            <a:spLocks noGrp="1"/>
          </p:cNvSpPr>
          <p:nvPr>
            <p:ph type="dt" sz="half" idx="10"/>
          </p:nvPr>
        </p:nvSpPr>
        <p:spPr/>
        <p:txBody>
          <a:bodyPr/>
          <a:lstStyle/>
          <a:p>
            <a:fld id="{4BC59DAA-F2F0-4487-B7AF-0D90E3CA1EA5}" type="datetimeFigureOut">
              <a:rPr lang="ar-SY" smtClean="0"/>
              <a:t>26/07/1447</a:t>
            </a:fld>
            <a:endParaRPr lang="ar-SY"/>
          </a:p>
        </p:txBody>
      </p:sp>
      <p:sp>
        <p:nvSpPr>
          <p:cNvPr id="8" name="Footer Placeholder 7"/>
          <p:cNvSpPr>
            <a:spLocks noGrp="1"/>
          </p:cNvSpPr>
          <p:nvPr>
            <p:ph type="ftr" sz="quarter" idx="11"/>
          </p:nvPr>
        </p:nvSpPr>
        <p:spPr/>
        <p:txBody>
          <a:bodyPr/>
          <a:lstStyle/>
          <a:p>
            <a:endParaRPr lang="ar-SY"/>
          </a:p>
        </p:txBody>
      </p:sp>
      <p:sp>
        <p:nvSpPr>
          <p:cNvPr id="9" name="Slide Number Placeholder 8"/>
          <p:cNvSpPr>
            <a:spLocks noGrp="1"/>
          </p:cNvSpPr>
          <p:nvPr>
            <p:ph type="sldNum" sz="quarter" idx="12"/>
          </p:nvPr>
        </p:nvSpPr>
        <p:spPr/>
        <p:txBody>
          <a:bodyPr/>
          <a:lstStyle/>
          <a:p>
            <a:fld id="{88CD4C6B-B6D6-42E8-BC00-A325DDAF70B8}" type="slidenum">
              <a:rPr lang="ar-SY" smtClean="0"/>
              <a:t>‹#›</a:t>
            </a:fld>
            <a:endParaRPr lang="ar-SY"/>
          </a:p>
        </p:txBody>
      </p:sp>
    </p:spTree>
    <p:extLst>
      <p:ext uri="{BB962C8B-B14F-4D97-AF65-F5344CB8AC3E}">
        <p14:creationId xmlns:p14="http://schemas.microsoft.com/office/powerpoint/2010/main" val="1907665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Date Placeholder 2"/>
          <p:cNvSpPr>
            <a:spLocks noGrp="1"/>
          </p:cNvSpPr>
          <p:nvPr>
            <p:ph type="dt" sz="half" idx="10"/>
          </p:nvPr>
        </p:nvSpPr>
        <p:spPr/>
        <p:txBody>
          <a:bodyPr/>
          <a:lstStyle/>
          <a:p>
            <a:fld id="{4BC59DAA-F2F0-4487-B7AF-0D90E3CA1EA5}" type="datetimeFigureOut">
              <a:rPr lang="ar-SY" smtClean="0"/>
              <a:t>26/07/1447</a:t>
            </a:fld>
            <a:endParaRPr lang="ar-SY"/>
          </a:p>
        </p:txBody>
      </p:sp>
      <p:sp>
        <p:nvSpPr>
          <p:cNvPr id="4" name="Footer Placeholder 3"/>
          <p:cNvSpPr>
            <a:spLocks noGrp="1"/>
          </p:cNvSpPr>
          <p:nvPr>
            <p:ph type="ftr" sz="quarter" idx="11"/>
          </p:nvPr>
        </p:nvSpPr>
        <p:spPr/>
        <p:txBody>
          <a:bodyPr/>
          <a:lstStyle/>
          <a:p>
            <a:endParaRPr lang="ar-SY"/>
          </a:p>
        </p:txBody>
      </p:sp>
      <p:sp>
        <p:nvSpPr>
          <p:cNvPr id="5" name="Slide Number Placeholder 4"/>
          <p:cNvSpPr>
            <a:spLocks noGrp="1"/>
          </p:cNvSpPr>
          <p:nvPr>
            <p:ph type="sldNum" sz="quarter" idx="12"/>
          </p:nvPr>
        </p:nvSpPr>
        <p:spPr/>
        <p:txBody>
          <a:bodyPr/>
          <a:lstStyle/>
          <a:p>
            <a:fld id="{88CD4C6B-B6D6-42E8-BC00-A325DDAF70B8}" type="slidenum">
              <a:rPr lang="ar-SY" smtClean="0"/>
              <a:t>‹#›</a:t>
            </a:fld>
            <a:endParaRPr lang="ar-SY"/>
          </a:p>
        </p:txBody>
      </p:sp>
    </p:spTree>
    <p:extLst>
      <p:ext uri="{BB962C8B-B14F-4D97-AF65-F5344CB8AC3E}">
        <p14:creationId xmlns:p14="http://schemas.microsoft.com/office/powerpoint/2010/main" val="3875036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C59DAA-F2F0-4487-B7AF-0D90E3CA1EA5}" type="datetimeFigureOut">
              <a:rPr lang="ar-SY" smtClean="0"/>
              <a:t>26/07/1447</a:t>
            </a:fld>
            <a:endParaRPr lang="ar-SY"/>
          </a:p>
        </p:txBody>
      </p:sp>
      <p:sp>
        <p:nvSpPr>
          <p:cNvPr id="3" name="Footer Placeholder 2"/>
          <p:cNvSpPr>
            <a:spLocks noGrp="1"/>
          </p:cNvSpPr>
          <p:nvPr>
            <p:ph type="ftr" sz="quarter" idx="11"/>
          </p:nvPr>
        </p:nvSpPr>
        <p:spPr/>
        <p:txBody>
          <a:bodyPr/>
          <a:lstStyle/>
          <a:p>
            <a:endParaRPr lang="ar-SY"/>
          </a:p>
        </p:txBody>
      </p:sp>
      <p:sp>
        <p:nvSpPr>
          <p:cNvPr id="4" name="Slide Number Placeholder 3"/>
          <p:cNvSpPr>
            <a:spLocks noGrp="1"/>
          </p:cNvSpPr>
          <p:nvPr>
            <p:ph type="sldNum" sz="quarter" idx="12"/>
          </p:nvPr>
        </p:nvSpPr>
        <p:spPr/>
        <p:txBody>
          <a:bodyPr/>
          <a:lstStyle/>
          <a:p>
            <a:fld id="{88CD4C6B-B6D6-42E8-BC00-A325DDAF70B8}" type="slidenum">
              <a:rPr lang="ar-SY" smtClean="0"/>
              <a:t>‹#›</a:t>
            </a:fld>
            <a:endParaRPr lang="ar-SY"/>
          </a:p>
        </p:txBody>
      </p:sp>
    </p:spTree>
    <p:extLst>
      <p:ext uri="{BB962C8B-B14F-4D97-AF65-F5344CB8AC3E}">
        <p14:creationId xmlns:p14="http://schemas.microsoft.com/office/powerpoint/2010/main" val="2126921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SY"/>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BC59DAA-F2F0-4487-B7AF-0D90E3CA1EA5}" type="datetimeFigureOut">
              <a:rPr lang="ar-SY" smtClean="0"/>
              <a:t>26/07/1447</a:t>
            </a:fld>
            <a:endParaRPr lang="ar-SY"/>
          </a:p>
        </p:txBody>
      </p:sp>
      <p:sp>
        <p:nvSpPr>
          <p:cNvPr id="6" name="Footer Placeholder 5"/>
          <p:cNvSpPr>
            <a:spLocks noGrp="1"/>
          </p:cNvSpPr>
          <p:nvPr>
            <p:ph type="ftr" sz="quarter" idx="11"/>
          </p:nvPr>
        </p:nvSpPr>
        <p:spPr/>
        <p:txBody>
          <a:bodyPr/>
          <a:lstStyle/>
          <a:p>
            <a:endParaRPr lang="ar-SY"/>
          </a:p>
        </p:txBody>
      </p:sp>
      <p:sp>
        <p:nvSpPr>
          <p:cNvPr id="7" name="Slide Number Placeholder 6"/>
          <p:cNvSpPr>
            <a:spLocks noGrp="1"/>
          </p:cNvSpPr>
          <p:nvPr>
            <p:ph type="sldNum" sz="quarter" idx="12"/>
          </p:nvPr>
        </p:nvSpPr>
        <p:spPr/>
        <p:txBody>
          <a:bodyPr/>
          <a:lstStyle/>
          <a:p>
            <a:fld id="{88CD4C6B-B6D6-42E8-BC00-A325DDAF70B8}" type="slidenum">
              <a:rPr lang="ar-SY" smtClean="0"/>
              <a:t>‹#›</a:t>
            </a:fld>
            <a:endParaRPr lang="ar-SY"/>
          </a:p>
        </p:txBody>
      </p:sp>
    </p:spTree>
    <p:extLst>
      <p:ext uri="{BB962C8B-B14F-4D97-AF65-F5344CB8AC3E}">
        <p14:creationId xmlns:p14="http://schemas.microsoft.com/office/powerpoint/2010/main" val="145338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722542-04C6-4D47-96DE-DFBF9F4883E4}"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C2AE2-7A4F-44B5-B6FE-E1382A613418}" type="slidenum">
              <a:rPr lang="en-US" smtClean="0"/>
              <a:t>‹#›</a:t>
            </a:fld>
            <a:endParaRPr lang="en-US"/>
          </a:p>
        </p:txBody>
      </p:sp>
    </p:spTree>
    <p:extLst>
      <p:ext uri="{BB962C8B-B14F-4D97-AF65-F5344CB8AC3E}">
        <p14:creationId xmlns:p14="http://schemas.microsoft.com/office/powerpoint/2010/main" val="2044174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SY"/>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Y"/>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BC59DAA-F2F0-4487-B7AF-0D90E3CA1EA5}" type="datetimeFigureOut">
              <a:rPr lang="ar-SY" smtClean="0"/>
              <a:t>26/07/1447</a:t>
            </a:fld>
            <a:endParaRPr lang="ar-SY"/>
          </a:p>
        </p:txBody>
      </p:sp>
      <p:sp>
        <p:nvSpPr>
          <p:cNvPr id="6" name="Footer Placeholder 5"/>
          <p:cNvSpPr>
            <a:spLocks noGrp="1"/>
          </p:cNvSpPr>
          <p:nvPr>
            <p:ph type="ftr" sz="quarter" idx="11"/>
          </p:nvPr>
        </p:nvSpPr>
        <p:spPr/>
        <p:txBody>
          <a:bodyPr/>
          <a:lstStyle/>
          <a:p>
            <a:endParaRPr lang="ar-SY"/>
          </a:p>
        </p:txBody>
      </p:sp>
      <p:sp>
        <p:nvSpPr>
          <p:cNvPr id="7" name="Slide Number Placeholder 6"/>
          <p:cNvSpPr>
            <a:spLocks noGrp="1"/>
          </p:cNvSpPr>
          <p:nvPr>
            <p:ph type="sldNum" sz="quarter" idx="12"/>
          </p:nvPr>
        </p:nvSpPr>
        <p:spPr/>
        <p:txBody>
          <a:bodyPr/>
          <a:lstStyle/>
          <a:p>
            <a:fld id="{88CD4C6B-B6D6-42E8-BC00-A325DDAF70B8}" type="slidenum">
              <a:rPr lang="ar-SY" smtClean="0"/>
              <a:t>‹#›</a:t>
            </a:fld>
            <a:endParaRPr lang="ar-SY"/>
          </a:p>
        </p:txBody>
      </p:sp>
    </p:spTree>
    <p:extLst>
      <p:ext uri="{BB962C8B-B14F-4D97-AF65-F5344CB8AC3E}">
        <p14:creationId xmlns:p14="http://schemas.microsoft.com/office/powerpoint/2010/main" val="1279729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4BC59DAA-F2F0-4487-B7AF-0D90E3CA1EA5}" type="datetimeFigureOut">
              <a:rPr lang="ar-SY" smtClean="0"/>
              <a:t>26/07/1447</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88CD4C6B-B6D6-42E8-BC00-A325DDAF70B8}" type="slidenum">
              <a:rPr lang="ar-SY" smtClean="0"/>
              <a:t>‹#›</a:t>
            </a:fld>
            <a:endParaRPr lang="ar-SY"/>
          </a:p>
        </p:txBody>
      </p:sp>
    </p:spTree>
    <p:extLst>
      <p:ext uri="{BB962C8B-B14F-4D97-AF65-F5344CB8AC3E}">
        <p14:creationId xmlns:p14="http://schemas.microsoft.com/office/powerpoint/2010/main" val="4078536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ar-SY"/>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4BC59DAA-F2F0-4487-B7AF-0D90E3CA1EA5}" type="datetimeFigureOut">
              <a:rPr lang="ar-SY" smtClean="0"/>
              <a:t>26/07/1447</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88CD4C6B-B6D6-42E8-BC00-A325DDAF70B8}" type="slidenum">
              <a:rPr lang="ar-SY" smtClean="0"/>
              <a:t>‹#›</a:t>
            </a:fld>
            <a:endParaRPr lang="ar-SY"/>
          </a:p>
        </p:txBody>
      </p:sp>
    </p:spTree>
    <p:extLst>
      <p:ext uri="{BB962C8B-B14F-4D97-AF65-F5344CB8AC3E}">
        <p14:creationId xmlns:p14="http://schemas.microsoft.com/office/powerpoint/2010/main" val="2394389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722542-04C6-4D47-96DE-DFBF9F4883E4}"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C2AE2-7A4F-44B5-B6FE-E1382A613418}" type="slidenum">
              <a:rPr lang="en-US" smtClean="0"/>
              <a:t>‹#›</a:t>
            </a:fld>
            <a:endParaRPr lang="en-US"/>
          </a:p>
        </p:txBody>
      </p:sp>
    </p:spTree>
    <p:extLst>
      <p:ext uri="{BB962C8B-B14F-4D97-AF65-F5344CB8AC3E}">
        <p14:creationId xmlns:p14="http://schemas.microsoft.com/office/powerpoint/2010/main" val="3632839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722542-04C6-4D47-96DE-DFBF9F4883E4}"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C2AE2-7A4F-44B5-B6FE-E1382A613418}" type="slidenum">
              <a:rPr lang="en-US" smtClean="0"/>
              <a:t>‹#›</a:t>
            </a:fld>
            <a:endParaRPr lang="en-US"/>
          </a:p>
        </p:txBody>
      </p:sp>
    </p:spTree>
    <p:extLst>
      <p:ext uri="{BB962C8B-B14F-4D97-AF65-F5344CB8AC3E}">
        <p14:creationId xmlns:p14="http://schemas.microsoft.com/office/powerpoint/2010/main" val="400342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722542-04C6-4D47-96DE-DFBF9F4883E4}" type="datetimeFigureOut">
              <a:rPr lang="en-US" smtClean="0"/>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C2AE2-7A4F-44B5-B6FE-E1382A613418}" type="slidenum">
              <a:rPr lang="en-US" smtClean="0"/>
              <a:t>‹#›</a:t>
            </a:fld>
            <a:endParaRPr lang="en-US"/>
          </a:p>
        </p:txBody>
      </p:sp>
    </p:spTree>
    <p:extLst>
      <p:ext uri="{BB962C8B-B14F-4D97-AF65-F5344CB8AC3E}">
        <p14:creationId xmlns:p14="http://schemas.microsoft.com/office/powerpoint/2010/main" val="110372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722542-04C6-4D47-96DE-DFBF9F4883E4}" type="datetimeFigureOut">
              <a:rPr lang="en-US" smtClean="0"/>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C2AE2-7A4F-44B5-B6FE-E1382A613418}" type="slidenum">
              <a:rPr lang="en-US" smtClean="0"/>
              <a:t>‹#›</a:t>
            </a:fld>
            <a:endParaRPr lang="en-US"/>
          </a:p>
        </p:txBody>
      </p:sp>
    </p:spTree>
    <p:extLst>
      <p:ext uri="{BB962C8B-B14F-4D97-AF65-F5344CB8AC3E}">
        <p14:creationId xmlns:p14="http://schemas.microsoft.com/office/powerpoint/2010/main" val="940475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22542-04C6-4D47-96DE-DFBF9F4883E4}" type="datetimeFigureOut">
              <a:rPr lang="en-US" smtClean="0"/>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C2AE2-7A4F-44B5-B6FE-E1382A613418}" type="slidenum">
              <a:rPr lang="en-US" smtClean="0"/>
              <a:t>‹#›</a:t>
            </a:fld>
            <a:endParaRPr lang="en-US"/>
          </a:p>
        </p:txBody>
      </p:sp>
    </p:spTree>
    <p:extLst>
      <p:ext uri="{BB962C8B-B14F-4D97-AF65-F5344CB8AC3E}">
        <p14:creationId xmlns:p14="http://schemas.microsoft.com/office/powerpoint/2010/main" val="149100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722542-04C6-4D47-96DE-DFBF9F4883E4}"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C2AE2-7A4F-44B5-B6FE-E1382A613418}" type="slidenum">
              <a:rPr lang="en-US" smtClean="0"/>
              <a:t>‹#›</a:t>
            </a:fld>
            <a:endParaRPr lang="en-US"/>
          </a:p>
        </p:txBody>
      </p:sp>
    </p:spTree>
    <p:extLst>
      <p:ext uri="{BB962C8B-B14F-4D97-AF65-F5344CB8AC3E}">
        <p14:creationId xmlns:p14="http://schemas.microsoft.com/office/powerpoint/2010/main" val="320955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722542-04C6-4D47-96DE-DFBF9F4883E4}"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C2AE2-7A4F-44B5-B6FE-E1382A613418}" type="slidenum">
              <a:rPr lang="en-US" smtClean="0"/>
              <a:t>‹#›</a:t>
            </a:fld>
            <a:endParaRPr lang="en-US"/>
          </a:p>
        </p:txBody>
      </p:sp>
    </p:spTree>
    <p:extLst>
      <p:ext uri="{BB962C8B-B14F-4D97-AF65-F5344CB8AC3E}">
        <p14:creationId xmlns:p14="http://schemas.microsoft.com/office/powerpoint/2010/main" val="2428837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722542-04C6-4D47-96DE-DFBF9F4883E4}" type="datetimeFigureOut">
              <a:rPr lang="en-US" smtClean="0"/>
              <a:t>1/14/2026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C2AE2-7A4F-44B5-B6FE-E1382A613418}" type="slidenum">
              <a:rPr lang="en-US" smtClean="0"/>
              <a:t>‹#›</a:t>
            </a:fld>
            <a:endParaRPr lang="en-US"/>
          </a:p>
        </p:txBody>
      </p:sp>
    </p:spTree>
    <p:extLst>
      <p:ext uri="{BB962C8B-B14F-4D97-AF65-F5344CB8AC3E}">
        <p14:creationId xmlns:p14="http://schemas.microsoft.com/office/powerpoint/2010/main" val="1219240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ar-SY"/>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C59DAA-F2F0-4487-B7AF-0D90E3CA1EA5}" type="datetimeFigureOut">
              <a:rPr lang="ar-SY" smtClean="0"/>
              <a:t>26/07/1447</a:t>
            </a:fld>
            <a:endParaRPr lang="ar-SY"/>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ar-SY"/>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CD4C6B-B6D6-42E8-BC00-A325DDAF70B8}" type="slidenum">
              <a:rPr lang="ar-SY" smtClean="0"/>
              <a:t>‹#›</a:t>
            </a:fld>
            <a:endParaRPr lang="ar-SY"/>
          </a:p>
        </p:txBody>
      </p:sp>
    </p:spTree>
    <p:extLst>
      <p:ext uri="{BB962C8B-B14F-4D97-AF65-F5344CB8AC3E}">
        <p14:creationId xmlns:p14="http://schemas.microsoft.com/office/powerpoint/2010/main" val="3093363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Y"/>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mailto:daoud1963md@gmail.com" TargetMode="Externa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jpe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facebook.com/ahd.khoury/videos/1607662237327035/?rdid=aa8Qo4Rm3mftwva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jpe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636912"/>
            <a:ext cx="8784976" cy="1728192"/>
          </a:xfrm>
        </p:spPr>
        <p:txBody>
          <a:bodyPr>
            <a:noAutofit/>
          </a:bodyPr>
          <a:lstStyle/>
          <a:p>
            <a:pPr rtl="1"/>
            <a:r>
              <a:rPr lang="ar-SY" sz="3600" b="1" dirty="0">
                <a:solidFill>
                  <a:srgbClr val="0066CC"/>
                </a:solidFill>
              </a:rPr>
              <a:t>الاقتصاد الزراعي المكاني والهوية الوطنية – </a:t>
            </a:r>
          </a:p>
          <a:p>
            <a:pPr rtl="1"/>
            <a:r>
              <a:rPr lang="ar-SY" sz="3600" b="1" dirty="0">
                <a:solidFill>
                  <a:srgbClr val="0066CC"/>
                </a:solidFill>
              </a:rPr>
              <a:t>خطوة في بناء وطني جامعٍ أسّها الاقتصاد</a:t>
            </a:r>
          </a:p>
        </p:txBody>
      </p:sp>
      <p:sp>
        <p:nvSpPr>
          <p:cNvPr id="4"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rtl="1"/>
            <a:r>
              <a:rPr lang="ar-SY" sz="1100" b="1" dirty="0"/>
              <a:t>الثلاثاء الاقتصادي 	دمشق 9 كانون أول 2025</a:t>
            </a:r>
            <a:endParaRPr lang="en-US" sz="1100" b="1" dirty="0"/>
          </a:p>
        </p:txBody>
      </p:sp>
      <p:sp>
        <p:nvSpPr>
          <p:cNvPr id="6" name="Subtitle 2"/>
          <p:cNvSpPr txBox="1">
            <a:spLocks/>
          </p:cNvSpPr>
          <p:nvPr/>
        </p:nvSpPr>
        <p:spPr>
          <a:xfrm>
            <a:off x="1115616" y="5049180"/>
            <a:ext cx="6840760" cy="684076"/>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rtl="1"/>
            <a:r>
              <a:rPr lang="ar-SY" sz="2400" b="1" dirty="0">
                <a:solidFill>
                  <a:schemeClr val="tx1"/>
                </a:solidFill>
              </a:rPr>
              <a:t>معن دانيال داود </a:t>
            </a:r>
            <a:r>
              <a:rPr lang="ar-SY" sz="1400" dirty="0">
                <a:solidFill>
                  <a:schemeClr val="tx1"/>
                </a:solidFill>
              </a:rPr>
              <a:t>باحث في إدارة الموارد الطبيعية، مستشار هيئة التخطيط الإقليمي</a:t>
            </a:r>
          </a:p>
          <a:p>
            <a:pPr rtl="1"/>
            <a:r>
              <a:rPr lang="ar-SY" sz="1200" dirty="0">
                <a:solidFill>
                  <a:schemeClr val="tx1"/>
                </a:solidFill>
              </a:rPr>
              <a:t>عضو اللجنة العلمية الاستشارية للهيئة العليا للبحث العلمي عضو أجنبي في أكاديمية العلوم الروسية </a:t>
            </a:r>
            <a:r>
              <a:rPr lang="en-US" sz="1200" dirty="0">
                <a:solidFill>
                  <a:schemeClr val="tx1"/>
                </a:solidFill>
                <a:cs typeface="+mj-cs"/>
                <a:hlinkClick r:id="rId2"/>
              </a:rPr>
              <a:t>daoud1963md@gmail.com</a:t>
            </a:r>
            <a:r>
              <a:rPr lang="en-US" sz="1200" dirty="0">
                <a:solidFill>
                  <a:schemeClr val="tx1"/>
                </a:solidFill>
                <a:cs typeface="+mj-cs"/>
              </a:rPr>
              <a:t>   +963932413655</a:t>
            </a:r>
            <a:endParaRPr lang="ar-SY" sz="1200" dirty="0">
              <a:solidFill>
                <a:schemeClr val="tx1"/>
              </a:solidFill>
              <a:cs typeface="+mj-cs"/>
            </a:endParaRPr>
          </a:p>
        </p:txBody>
      </p:sp>
      <p:pic>
        <p:nvPicPr>
          <p:cNvPr id="7" name="Picture 3" descr="C:\Users\layach\Desktop\Untitled-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6469898"/>
            <a:ext cx="1533520" cy="3012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66" y="91480"/>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20" y="64326"/>
            <a:ext cx="382934" cy="466118"/>
          </a:xfrm>
          <a:prstGeom prst="rect">
            <a:avLst/>
          </a:prstGeom>
        </p:spPr>
      </p:pic>
    </p:spTree>
    <p:extLst>
      <p:ext uri="{BB962C8B-B14F-4D97-AF65-F5344CB8AC3E}">
        <p14:creationId xmlns:p14="http://schemas.microsoft.com/office/powerpoint/2010/main" val="1472076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5"/>
          <p:cNvSpPr>
            <a:spLocks noChangeArrowheads="1"/>
          </p:cNvSpPr>
          <p:nvPr/>
        </p:nvSpPr>
        <p:spPr bwMode="auto">
          <a:xfrm>
            <a:off x="2462565" y="116632"/>
            <a:ext cx="6573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بعض من مسارات سابقة... </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16632"/>
            <a:ext cx="1352819" cy="3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66" y="91480"/>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20" y="64326"/>
            <a:ext cx="382934" cy="466118"/>
          </a:xfrm>
          <a:prstGeom prst="rect">
            <a:avLst/>
          </a:prstGeom>
        </p:spPr>
      </p:pic>
      <p:sp>
        <p:nvSpPr>
          <p:cNvPr id="13"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مستطيل 5"/>
          <p:cNvSpPr>
            <a:spLocks noChangeArrowheads="1"/>
          </p:cNvSpPr>
          <p:nvPr/>
        </p:nvSpPr>
        <p:spPr bwMode="auto">
          <a:xfrm>
            <a:off x="125414" y="578297"/>
            <a:ext cx="891108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مسار التطوّر الزمني لأهم دراسات متعلقة بإدارة الموارد الطبيعية واستخداماتها </a:t>
            </a:r>
            <a:r>
              <a:rPr kumimoji="0" lang="ar-SY" sz="2200" b="0" i="0" u="none" strike="noStrike" kern="1200" cap="none" spc="0" normalizeH="0" baseline="0" noProof="0" dirty="0">
                <a:ln>
                  <a:noFill/>
                </a:ln>
                <a:solidFill>
                  <a:prstClr val="black"/>
                </a:solidFill>
                <a:effectLst/>
                <a:uLnTx/>
                <a:uFillTx/>
                <a:latin typeface="Calibri"/>
                <a:ea typeface="+mn-ea"/>
                <a:cs typeface="+mj-cs"/>
              </a:rPr>
              <a:t>2000-2024:</a:t>
            </a:r>
          </a:p>
          <a:p>
            <a:pPr marL="800100" lvl="1" indent="-342900" algn="just" rtl="1">
              <a:buFont typeface="Wingdings" panose="05000000000000000000" pitchFamily="2" charset="2"/>
              <a:buChar char="ü"/>
              <a:defRPr/>
            </a:pPr>
            <a:r>
              <a:rPr lang="ar-SY" sz="2000" dirty="0">
                <a:solidFill>
                  <a:prstClr val="black"/>
                </a:solidFill>
                <a:latin typeface="Calibri"/>
                <a:cs typeface="+mj-cs"/>
              </a:rPr>
              <a:t>المؤتمر الوطني للسكان (2001) – 	</a:t>
            </a:r>
            <a:r>
              <a:rPr lang="ar-SY" dirty="0">
                <a:solidFill>
                  <a:prstClr val="black"/>
                </a:solidFill>
                <a:latin typeface="Calibri"/>
                <a:cs typeface="+mj-cs"/>
              </a:rPr>
              <a:t>مخرجات </a:t>
            </a:r>
            <a:r>
              <a:rPr lang="ar-SY" dirty="0" err="1">
                <a:solidFill>
                  <a:prstClr val="black"/>
                </a:solidFill>
                <a:latin typeface="Calibri"/>
                <a:cs typeface="+mj-cs"/>
              </a:rPr>
              <a:t>سياساتية</a:t>
            </a:r>
            <a:r>
              <a:rPr lang="ar-SY" dirty="0">
                <a:solidFill>
                  <a:prstClr val="black"/>
                </a:solidFill>
                <a:latin typeface="Calibri"/>
                <a:cs typeface="+mj-cs"/>
              </a:rPr>
              <a:t> وفنية </a:t>
            </a:r>
            <a:r>
              <a:rPr lang="ar-SY" dirty="0" err="1">
                <a:solidFill>
                  <a:prstClr val="black"/>
                </a:solidFill>
                <a:latin typeface="Calibri"/>
                <a:cs typeface="+mj-cs"/>
              </a:rPr>
              <a:t>حوكمية</a:t>
            </a:r>
            <a:r>
              <a:rPr lang="ar-SY" dirty="0">
                <a:solidFill>
                  <a:prstClr val="black"/>
                </a:solidFill>
                <a:latin typeface="Calibri"/>
                <a:cs typeface="+mj-cs"/>
              </a:rPr>
              <a:t>: الاستراتيجية المائية مشروع تطوير 				الري وتشريعي المياه والبيئة.</a:t>
            </a:r>
          </a:p>
          <a:p>
            <a:pPr marL="800100" lvl="1" indent="-342900" algn="just" rtl="1">
              <a:buFont typeface="Wingdings" panose="05000000000000000000" pitchFamily="2" charset="2"/>
              <a:buChar char="ü"/>
              <a:defRPr/>
            </a:pPr>
            <a:r>
              <a:rPr kumimoji="0" lang="ar-SY" sz="2000" b="0" i="0" u="none" strike="noStrike" kern="1200" cap="none" spc="0" normalizeH="0" baseline="0" noProof="0" dirty="0">
                <a:ln>
                  <a:noFill/>
                </a:ln>
                <a:solidFill>
                  <a:prstClr val="black"/>
                </a:solidFill>
                <a:effectLst/>
                <a:uLnTx/>
                <a:uFillTx/>
                <a:latin typeface="Calibri"/>
                <a:cs typeface="+mj-cs"/>
              </a:rPr>
              <a:t>مشروع سوريا 2025  (2006-2007) – </a:t>
            </a:r>
            <a:r>
              <a:rPr kumimoji="0" lang="ar-SY" b="0" i="0" u="none" strike="noStrike" kern="1200" cap="none" spc="0" normalizeH="0" baseline="0" noProof="0" dirty="0">
                <a:ln>
                  <a:noFill/>
                </a:ln>
                <a:solidFill>
                  <a:prstClr val="black"/>
                </a:solidFill>
                <a:effectLst/>
                <a:uLnTx/>
                <a:uFillTx/>
                <a:latin typeface="Calibri"/>
                <a:cs typeface="+mj-cs"/>
              </a:rPr>
              <a:t>مخرجات </a:t>
            </a:r>
            <a:r>
              <a:rPr kumimoji="0" lang="ar-SY" b="0" i="0" u="none" strike="noStrike" kern="1200" cap="none" spc="0" normalizeH="0" baseline="0" noProof="0" dirty="0" err="1">
                <a:ln>
                  <a:noFill/>
                </a:ln>
                <a:solidFill>
                  <a:prstClr val="black"/>
                </a:solidFill>
                <a:effectLst/>
                <a:uLnTx/>
                <a:uFillTx/>
                <a:latin typeface="Calibri"/>
                <a:cs typeface="+mj-cs"/>
              </a:rPr>
              <a:t>حوكمية</a:t>
            </a:r>
            <a:r>
              <a:rPr kumimoji="0" lang="ar-SY" b="0" i="0" u="none" strike="noStrike" kern="1200" cap="none" spc="0" normalizeH="0" baseline="0" noProof="0" dirty="0">
                <a:ln>
                  <a:noFill/>
                </a:ln>
                <a:solidFill>
                  <a:prstClr val="black"/>
                </a:solidFill>
                <a:effectLst/>
                <a:uLnTx/>
                <a:uFillTx/>
                <a:latin typeface="Calibri"/>
                <a:cs typeface="+mj-cs"/>
              </a:rPr>
              <a:t> استشرافية مرتبطة بالمجال الحيوي: تأمين 				المياه لدمشق 2007، وضع سيناريوهات مائية 2010، مؤتمري 					الجزيرة السورية تشرين ثاني 2010 و شباط 2011.</a:t>
            </a:r>
          </a:p>
          <a:p>
            <a:pPr marL="800100" lvl="1" indent="-342900" algn="just" rtl="1">
              <a:buFont typeface="Wingdings" panose="05000000000000000000" pitchFamily="2" charset="2"/>
              <a:buChar char="ü"/>
              <a:defRPr/>
            </a:pPr>
            <a:r>
              <a:rPr kumimoji="0" lang="ar-SY" sz="2000" b="0" i="0" u="none" strike="noStrike" kern="1200" cap="none" spc="0" normalizeH="0" baseline="0" noProof="0" dirty="0">
                <a:ln>
                  <a:noFill/>
                </a:ln>
                <a:solidFill>
                  <a:prstClr val="black"/>
                </a:solidFill>
                <a:effectLst/>
                <a:uLnTx/>
                <a:uFillTx/>
                <a:latin typeface="Calibri"/>
                <a:cs typeface="+mj-cs"/>
              </a:rPr>
              <a:t>الإطار الوطني للتخطيط الإقليمي 2013 (2011-2013) - </a:t>
            </a:r>
            <a:r>
              <a:rPr kumimoji="0" lang="ar-SY" b="0" i="0" u="none" strike="noStrike" kern="1200" cap="none" spc="0" normalizeH="0" baseline="0" noProof="0" dirty="0">
                <a:ln>
                  <a:noFill/>
                </a:ln>
                <a:solidFill>
                  <a:prstClr val="black"/>
                </a:solidFill>
                <a:effectLst/>
                <a:uLnTx/>
                <a:uFillTx/>
                <a:latin typeface="Calibri"/>
                <a:cs typeface="+mj-cs"/>
              </a:rPr>
              <a:t>عودة إلى اقتصاد </a:t>
            </a:r>
            <a:r>
              <a:rPr lang="ar-SY" dirty="0">
                <a:solidFill>
                  <a:prstClr val="black"/>
                </a:solidFill>
                <a:cs typeface="+mj-cs"/>
              </a:rPr>
              <a:t>المجال: لم يكن إطاراً بمعناه  				بل تضمّن مخرجات </a:t>
            </a:r>
            <a:r>
              <a:rPr kumimoji="0" lang="ar-SY" b="0" i="0" u="none" strike="noStrike" kern="1200" cap="none" spc="0" normalizeH="0" baseline="0" noProof="0" dirty="0">
                <a:ln>
                  <a:noFill/>
                </a:ln>
                <a:solidFill>
                  <a:prstClr val="black"/>
                </a:solidFill>
                <a:effectLst/>
                <a:uLnTx/>
                <a:uFillTx/>
                <a:latin typeface="Calibri"/>
                <a:cs typeface="+mj-cs"/>
              </a:rPr>
              <a:t>وسرديات إيقاف الأزمة ومنع سفك الدم السوري.</a:t>
            </a:r>
          </a:p>
          <a:p>
            <a:pPr marL="800100" lvl="1" indent="-342900" algn="just" rtl="1">
              <a:buFont typeface="Wingdings" panose="05000000000000000000" pitchFamily="2" charset="2"/>
              <a:buChar char="ü"/>
              <a:defRPr/>
            </a:pPr>
            <a:r>
              <a:rPr lang="ar-SY" sz="2000" dirty="0">
                <a:solidFill>
                  <a:prstClr val="black"/>
                </a:solidFill>
                <a:latin typeface="Calibri"/>
                <a:cs typeface="+mj-cs"/>
              </a:rPr>
              <a:t>الملتقى الزراعي السوري (2020-2021) </a:t>
            </a:r>
            <a:r>
              <a:rPr lang="ar-SY" dirty="0">
                <a:solidFill>
                  <a:prstClr val="black"/>
                </a:solidFill>
                <a:latin typeface="Calibri"/>
                <a:cs typeface="+mj-cs"/>
              </a:rPr>
              <a:t>– محاولتي خروج من الأزمة البنيوي تسببتا بتناقض تناحري 				علمي عنيف حسمته موازين قوى سادت، محاولة الرد العلمي عبر 				ورشة الدعم الزراعي 2024 لم تُثمر (فات الميعاد).</a:t>
            </a:r>
            <a:endParaRPr kumimoji="0" lang="ar-SY" b="0" i="0" u="none" strike="noStrike" kern="1200" cap="none" spc="0" normalizeH="0" baseline="0" noProof="0" dirty="0">
              <a:ln>
                <a:noFill/>
              </a:ln>
              <a:solidFill>
                <a:prstClr val="black"/>
              </a:solidFill>
              <a:effectLst/>
              <a:uLnTx/>
              <a:uFillTx/>
              <a:latin typeface="Calibri"/>
              <a:cs typeface="+mj-cs"/>
            </a:endParaRPr>
          </a:p>
        </p:txBody>
      </p:sp>
      <p:sp>
        <p:nvSpPr>
          <p:cNvPr id="14" name="مستطيل 5"/>
          <p:cNvSpPr>
            <a:spLocks noChangeArrowheads="1"/>
          </p:cNvSpPr>
          <p:nvPr/>
        </p:nvSpPr>
        <p:spPr bwMode="auto">
          <a:xfrm>
            <a:off x="107503" y="3900667"/>
            <a:ext cx="8815535"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مسار نشاطات إدارة الاقتصاد الوطني</a:t>
            </a:r>
            <a:r>
              <a:rPr kumimoji="0" lang="ar-SY" sz="2200" b="0" i="0" u="none" strike="noStrike" kern="1200" cap="none" spc="0" normalizeH="0" noProof="0" dirty="0">
                <a:ln>
                  <a:noFill/>
                </a:ln>
                <a:solidFill>
                  <a:prstClr val="black"/>
                </a:solidFill>
                <a:effectLst/>
                <a:uLnTx/>
                <a:uFillTx/>
                <a:latin typeface="Calibri"/>
                <a:ea typeface="+mn-ea"/>
                <a:cs typeface="Arial" panose="020B0604020202020204" pitchFamily="34" charset="0"/>
              </a:rPr>
              <a:t> في مواجهة التشظي:</a:t>
            </a:r>
            <a:endParaRPr kumimoji="0" lang="ar-SY" sz="2200" b="0" i="0" u="none" strike="noStrike" kern="1200" cap="none" spc="0" normalizeH="0" baseline="0" noProof="0" dirty="0">
              <a:ln>
                <a:noFill/>
              </a:ln>
              <a:solidFill>
                <a:prstClr val="black"/>
              </a:solidFill>
              <a:effectLst/>
              <a:uLnTx/>
              <a:uFillTx/>
              <a:latin typeface="Calibri"/>
              <a:ea typeface="+mn-ea"/>
              <a:cs typeface="+mj-cs"/>
            </a:endParaRPr>
          </a:p>
          <a:p>
            <a:pPr marL="800100" lvl="1" indent="-342900" algn="just" rtl="1">
              <a:buFont typeface="Wingdings" panose="05000000000000000000" pitchFamily="2" charset="2"/>
              <a:buChar char="ü"/>
              <a:defRPr/>
            </a:pPr>
            <a:r>
              <a:rPr lang="ar-SY" dirty="0">
                <a:solidFill>
                  <a:prstClr val="black"/>
                </a:solidFill>
                <a:latin typeface="Calibri"/>
                <a:cs typeface="+mj-cs"/>
              </a:rPr>
              <a:t>المؤتمرات الوطنية المتعلقة بطروحات الاعتماد على الذات (1987، 1995، 1997).</a:t>
            </a:r>
          </a:p>
          <a:p>
            <a:pPr marL="800100" lvl="1" indent="-342900" algn="just" rtl="1">
              <a:buFont typeface="Wingdings" panose="05000000000000000000" pitchFamily="2" charset="2"/>
              <a:buChar char="ü"/>
              <a:defRPr/>
            </a:pPr>
            <a:r>
              <a:rPr kumimoji="0" lang="ar-SY" b="0" i="0" u="none" strike="noStrike" kern="1200" cap="none" spc="0" normalizeH="0" baseline="0" noProof="0" dirty="0">
                <a:ln>
                  <a:noFill/>
                </a:ln>
                <a:solidFill>
                  <a:prstClr val="black"/>
                </a:solidFill>
                <a:effectLst/>
                <a:uLnTx/>
                <a:uFillTx/>
                <a:latin typeface="Calibri"/>
                <a:cs typeface="+mj-cs"/>
              </a:rPr>
              <a:t>محاولات استشراف مستقبل مشترك في عالم سريع التغيّر:</a:t>
            </a:r>
          </a:p>
          <a:p>
            <a:pPr marL="1257300" lvl="2" indent="-342900" algn="just" rtl="1">
              <a:buFont typeface="Wingdings" panose="05000000000000000000" pitchFamily="2" charset="2"/>
              <a:buChar char="Ø"/>
              <a:defRPr/>
            </a:pPr>
            <a:r>
              <a:rPr kumimoji="0" lang="ar-SY" b="0" i="0" u="none" strike="noStrike" kern="1200" cap="none" spc="0" normalizeH="0" baseline="0" noProof="0" dirty="0">
                <a:ln>
                  <a:noFill/>
                </a:ln>
                <a:solidFill>
                  <a:prstClr val="black"/>
                </a:solidFill>
                <a:effectLst/>
                <a:uLnTx/>
                <a:uFillTx/>
                <a:latin typeface="Calibri"/>
                <a:cs typeface="+mj-cs"/>
              </a:rPr>
              <a:t>المؤتمر</a:t>
            </a:r>
            <a:r>
              <a:rPr kumimoji="0" lang="ar-SY" b="0" i="0" u="none" strike="noStrike" kern="1200" cap="none" spc="0" normalizeH="0" noProof="0" dirty="0">
                <a:ln>
                  <a:noFill/>
                </a:ln>
                <a:solidFill>
                  <a:prstClr val="black"/>
                </a:solidFill>
                <a:effectLst/>
                <a:uLnTx/>
                <a:uFillTx/>
                <a:latin typeface="Calibri"/>
                <a:cs typeface="+mj-cs"/>
              </a:rPr>
              <a:t> الوطني للسكان 2001؛</a:t>
            </a:r>
          </a:p>
          <a:p>
            <a:pPr marL="1714500" lvl="3" indent="-342900" algn="just" rtl="1">
              <a:buFont typeface="Wingdings" panose="05000000000000000000" pitchFamily="2" charset="2"/>
              <a:buChar char="Ø"/>
              <a:defRPr/>
            </a:pPr>
            <a:r>
              <a:rPr lang="ar-SY" baseline="0" dirty="0">
                <a:solidFill>
                  <a:prstClr val="black"/>
                </a:solidFill>
                <a:latin typeface="Calibri"/>
                <a:cs typeface="+mj-cs"/>
              </a:rPr>
              <a:t>الاستراتيجية المائية السورية 2003 </a:t>
            </a:r>
            <a:r>
              <a:rPr lang="ar-SY" sz="1600" baseline="0" dirty="0">
                <a:solidFill>
                  <a:prstClr val="black"/>
                </a:solidFill>
                <a:latin typeface="Calibri"/>
                <a:cs typeface="+mj-cs"/>
              </a:rPr>
              <a:t>ودراساتها</a:t>
            </a:r>
            <a:r>
              <a:rPr lang="ar-SY" baseline="0" dirty="0">
                <a:solidFill>
                  <a:prstClr val="black"/>
                </a:solidFill>
                <a:latin typeface="Calibri"/>
                <a:cs typeface="+mj-cs"/>
              </a:rPr>
              <a:t>؛</a:t>
            </a:r>
          </a:p>
          <a:p>
            <a:pPr marL="2171700" lvl="4" indent="-342900" algn="just" rtl="1">
              <a:buFont typeface="Wingdings" panose="05000000000000000000" pitchFamily="2" charset="2"/>
              <a:buChar char="Ø"/>
              <a:defRPr/>
            </a:pPr>
            <a:r>
              <a:rPr kumimoji="0" lang="ar-SY" b="0" i="0" u="none" strike="noStrike" kern="1200" cap="none" spc="0" normalizeH="0" noProof="0" dirty="0">
                <a:ln>
                  <a:noFill/>
                </a:ln>
                <a:solidFill>
                  <a:prstClr val="black"/>
                </a:solidFill>
                <a:effectLst/>
                <a:uLnTx/>
                <a:uFillTx/>
                <a:latin typeface="Calibri"/>
                <a:cs typeface="+mj-cs"/>
              </a:rPr>
              <a:t>مشروع سوريا 2025 </a:t>
            </a:r>
            <a:r>
              <a:rPr kumimoji="0" lang="ar-SY" sz="1600" b="0" i="0" u="none" strike="noStrike" kern="1200" cap="none" spc="0" normalizeH="0" noProof="0" dirty="0">
                <a:ln>
                  <a:noFill/>
                </a:ln>
                <a:solidFill>
                  <a:prstClr val="black"/>
                </a:solidFill>
                <a:effectLst/>
                <a:uLnTx/>
                <a:uFillTx/>
                <a:latin typeface="Calibri"/>
                <a:cs typeface="+mj-cs"/>
              </a:rPr>
              <a:t>ومؤتمرات مكانية في المجال</a:t>
            </a:r>
            <a:r>
              <a:rPr kumimoji="0" lang="ar-SY" b="0" i="0" u="none" strike="noStrike" kern="1200" cap="none" spc="0" normalizeH="0" noProof="0" dirty="0">
                <a:ln>
                  <a:noFill/>
                </a:ln>
                <a:solidFill>
                  <a:prstClr val="black"/>
                </a:solidFill>
                <a:effectLst/>
                <a:uLnTx/>
                <a:uFillTx/>
                <a:latin typeface="Calibri"/>
                <a:cs typeface="+mj-cs"/>
              </a:rPr>
              <a:t>؛</a:t>
            </a:r>
          </a:p>
          <a:p>
            <a:pPr marL="2628900" lvl="5" indent="-342900" algn="just" rtl="1">
              <a:buFont typeface="Wingdings" panose="05000000000000000000" pitchFamily="2" charset="2"/>
              <a:buChar char="Ø"/>
              <a:defRPr/>
            </a:pPr>
            <a:r>
              <a:rPr lang="ar-SY" baseline="0" dirty="0">
                <a:solidFill>
                  <a:prstClr val="black"/>
                </a:solidFill>
                <a:latin typeface="Calibri"/>
                <a:cs typeface="+mj-cs"/>
              </a:rPr>
              <a:t>استراتيجيات البحث العلمي </a:t>
            </a:r>
            <a:r>
              <a:rPr lang="ar-SY" sz="1600" baseline="0" dirty="0">
                <a:solidFill>
                  <a:prstClr val="black"/>
                </a:solidFill>
                <a:latin typeface="Calibri"/>
                <a:cs typeface="+mj-cs"/>
              </a:rPr>
              <a:t>ومقترحات إعادة هيكلة قطاعات الاقتصاد </a:t>
            </a:r>
            <a:r>
              <a:rPr lang="ar-SY" baseline="0" dirty="0">
                <a:solidFill>
                  <a:prstClr val="black"/>
                </a:solidFill>
                <a:latin typeface="Calibri"/>
                <a:cs typeface="+mj-cs"/>
              </a:rPr>
              <a:t>2010-2012؛</a:t>
            </a:r>
            <a:endParaRPr lang="ar-SY" dirty="0">
              <a:solidFill>
                <a:prstClr val="black"/>
              </a:solidFill>
              <a:latin typeface="Calibri"/>
              <a:cs typeface="+mj-cs"/>
            </a:endParaRPr>
          </a:p>
          <a:p>
            <a:pPr marL="2628900" lvl="5" indent="-342900" algn="just" rtl="1">
              <a:buFont typeface="Wingdings" panose="05000000000000000000" pitchFamily="2" charset="2"/>
              <a:buChar char="Ø"/>
              <a:defRPr/>
            </a:pPr>
            <a:r>
              <a:rPr lang="ar-SY" dirty="0">
                <a:solidFill>
                  <a:prstClr val="black"/>
                </a:solidFill>
                <a:latin typeface="Calibri"/>
                <a:cs typeface="+mj-cs"/>
              </a:rPr>
              <a:t>الإطار الوطني للتخطيط الإقليمي 2013 </a:t>
            </a:r>
            <a:r>
              <a:rPr lang="ar-SY" sz="1600" dirty="0">
                <a:solidFill>
                  <a:prstClr val="black"/>
                </a:solidFill>
                <a:latin typeface="Calibri"/>
                <a:cs typeface="+mj-cs"/>
              </a:rPr>
              <a:t>ودراساته الهيكلية المُجهَضة</a:t>
            </a:r>
            <a:r>
              <a:rPr lang="ar-SY" dirty="0">
                <a:solidFill>
                  <a:prstClr val="black"/>
                </a:solidFill>
                <a:latin typeface="Calibri"/>
                <a:cs typeface="+mj-cs"/>
              </a:rPr>
              <a:t>؛</a:t>
            </a:r>
          </a:p>
          <a:p>
            <a:pPr marL="2628900" lvl="5" indent="-342900" algn="just" rtl="1">
              <a:buFont typeface="Wingdings" panose="05000000000000000000" pitchFamily="2" charset="2"/>
              <a:buChar char="Ø"/>
              <a:defRPr/>
            </a:pPr>
            <a:r>
              <a:rPr lang="ar-SY" i="1" u="sng" dirty="0">
                <a:solidFill>
                  <a:prstClr val="black"/>
                </a:solidFill>
              </a:rPr>
              <a:t>دراسة:</a:t>
            </a:r>
            <a:r>
              <a:rPr lang="ar-SY" dirty="0">
                <a:solidFill>
                  <a:prstClr val="black"/>
                </a:solidFill>
              </a:rPr>
              <a:t> نحو اقتصاد وطني تنموي تشاركي أسه الإدارة الرشيدة للموارد الطبيعية </a:t>
            </a:r>
            <a:r>
              <a:rPr lang="ar-SY" dirty="0">
                <a:solidFill>
                  <a:prstClr val="black"/>
                </a:solidFill>
                <a:cs typeface="+mj-cs"/>
              </a:rPr>
              <a:t>2021</a:t>
            </a:r>
            <a:r>
              <a:rPr lang="ar-SY" dirty="0">
                <a:solidFill>
                  <a:prstClr val="black"/>
                </a:solidFill>
              </a:rPr>
              <a:t>.</a:t>
            </a:r>
            <a:endParaRPr lang="ar-SY" dirty="0">
              <a:solidFill>
                <a:prstClr val="black"/>
              </a:solidFill>
              <a:latin typeface="Calibri"/>
            </a:endParaRPr>
          </a:p>
        </p:txBody>
      </p:sp>
    </p:spTree>
    <p:extLst>
      <p:ext uri="{BB962C8B-B14F-4D97-AF65-F5344CB8AC3E}">
        <p14:creationId xmlns:p14="http://schemas.microsoft.com/office/powerpoint/2010/main" val="3854257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5"/>
          <p:cNvSpPr>
            <a:spLocks noChangeArrowheads="1"/>
          </p:cNvSpPr>
          <p:nvPr/>
        </p:nvSpPr>
        <p:spPr bwMode="auto">
          <a:xfrm>
            <a:off x="2462565" y="116632"/>
            <a:ext cx="6573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هل من خاتمة لهذا كلّه؟ </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16632"/>
            <a:ext cx="1352819" cy="3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66" y="91480"/>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20" y="64326"/>
            <a:ext cx="382934" cy="466118"/>
          </a:xfrm>
          <a:prstGeom prst="rect">
            <a:avLst/>
          </a:prstGeom>
        </p:spPr>
      </p:pic>
      <p:sp>
        <p:nvSpPr>
          <p:cNvPr id="13"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مستطيل 5"/>
          <p:cNvSpPr>
            <a:spLocks noChangeArrowheads="1"/>
          </p:cNvSpPr>
          <p:nvPr/>
        </p:nvSpPr>
        <p:spPr bwMode="auto">
          <a:xfrm>
            <a:off x="125414" y="578297"/>
            <a:ext cx="8911084"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200" b="0" i="0" u="none" strike="noStrike" kern="1200" cap="none" spc="0" normalizeH="0" baseline="0" noProof="0" dirty="0">
                <a:ln>
                  <a:noFill/>
                </a:ln>
                <a:solidFill>
                  <a:prstClr val="black"/>
                </a:solidFill>
                <a:effectLst/>
                <a:uLnTx/>
                <a:uFillTx/>
                <a:latin typeface="Calibri"/>
                <a:ea typeface="+mn-ea"/>
              </a:rPr>
              <a:t>ما</a:t>
            </a:r>
            <a:r>
              <a:rPr kumimoji="0" lang="ar-SY" sz="2200" b="0" i="0" u="none" strike="noStrike" kern="1200" cap="none" spc="0" normalizeH="0" noProof="0" dirty="0">
                <a:ln>
                  <a:noFill/>
                </a:ln>
                <a:solidFill>
                  <a:prstClr val="black"/>
                </a:solidFill>
                <a:effectLst/>
                <a:uLnTx/>
                <a:uFillTx/>
                <a:latin typeface="Calibri"/>
                <a:ea typeface="+mn-ea"/>
              </a:rPr>
              <a:t> هو دور العالِم بذا الأمر عند اهتزاز الرؤى وجيشان الواقع المُعاش؟</a:t>
            </a:r>
            <a:endParaRPr kumimoji="0" lang="ar-SY" sz="2200" b="0" i="0" u="none" strike="noStrike" kern="1200" cap="none" spc="0" normalizeH="0" baseline="0" noProof="0" dirty="0">
              <a:ln>
                <a:noFill/>
              </a:ln>
              <a:solidFill>
                <a:prstClr val="black"/>
              </a:solidFill>
              <a:effectLst/>
              <a:uLnTx/>
              <a:uFillTx/>
              <a:latin typeface="Calibri"/>
              <a:ea typeface="+mn-ea"/>
            </a:endParaRPr>
          </a:p>
          <a:p>
            <a:pPr marL="800100" marR="0" lvl="1"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ar-SY" sz="2200" dirty="0">
              <a:solidFill>
                <a:prstClr val="black"/>
              </a:solidFill>
              <a:latin typeface="Calibri"/>
              <a:cs typeface="Times New Roman" panose="02020603050405020304" pitchFamily="18" charset="0"/>
            </a:endParaRPr>
          </a:p>
          <a:p>
            <a:pPr marL="800100" marR="0" lvl="1"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Y" sz="2400" b="0" i="0" u="none" strike="noStrike" kern="1200" cap="none" spc="0" normalizeH="0" baseline="0" noProof="0" dirty="0">
                <a:ln>
                  <a:noFill/>
                </a:ln>
                <a:solidFill>
                  <a:srgbClr val="FF0000"/>
                </a:solidFill>
                <a:effectLst/>
                <a:uLnTx/>
                <a:uFillTx/>
                <a:latin typeface="Calibri"/>
                <a:ea typeface="+mn-ea"/>
              </a:rPr>
              <a:t>هل سيكون مراقباً محللاً </a:t>
            </a:r>
            <a:r>
              <a:rPr kumimoji="0" lang="ar-SY" sz="2400" b="0" i="0" u="none" strike="noStrike" kern="1200" cap="none" spc="0" normalizeH="0" baseline="0" noProof="0" dirty="0">
                <a:ln>
                  <a:noFill/>
                </a:ln>
                <a:solidFill>
                  <a:prstClr val="black"/>
                </a:solidFill>
                <a:effectLst/>
                <a:uLnTx/>
                <a:uFillTx/>
                <a:latin typeface="Calibri"/>
                <a:ea typeface="+mn-ea"/>
              </a:rPr>
              <a:t>– </a:t>
            </a:r>
            <a:r>
              <a:rPr kumimoji="0" lang="ar-SY" sz="2000" b="0" i="0" u="none" strike="noStrike" kern="1200" cap="none" spc="0" normalizeH="0" baseline="0" noProof="0" dirty="0">
                <a:ln>
                  <a:noFill/>
                </a:ln>
                <a:solidFill>
                  <a:prstClr val="black"/>
                </a:solidFill>
                <a:effectLst/>
                <a:uLnTx/>
                <a:uFillTx/>
                <a:latin typeface="Calibri"/>
                <a:ea typeface="+mn-ea"/>
              </a:rPr>
              <a:t>يصف الواقع من بعيد (وهو في وضع آمن)</a:t>
            </a:r>
            <a:r>
              <a:rPr kumimoji="0" lang="ar-SY" sz="2400" b="0" i="0" u="none" strike="noStrike" kern="1200" cap="none" spc="0" normalizeH="0" baseline="0" noProof="0" dirty="0">
                <a:ln>
                  <a:noFill/>
                </a:ln>
                <a:solidFill>
                  <a:prstClr val="black"/>
                </a:solidFill>
                <a:effectLst/>
                <a:uLnTx/>
                <a:uFillTx/>
                <a:latin typeface="Calibri"/>
                <a:ea typeface="+mn-ea"/>
              </a:rPr>
              <a:t>؟</a:t>
            </a:r>
          </a:p>
          <a:p>
            <a:pPr marL="800100" marR="0" lvl="1"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ar-SY" sz="2400" b="0" i="0" u="none" strike="noStrike" kern="1200" cap="none" spc="0" normalizeH="0" baseline="0" noProof="0" dirty="0">
                <a:ln>
                  <a:noFill/>
                </a:ln>
                <a:solidFill>
                  <a:srgbClr val="2EA234"/>
                </a:solidFill>
                <a:effectLst/>
                <a:uLnTx/>
                <a:uFillTx/>
                <a:latin typeface="Calibri"/>
                <a:ea typeface="+mn-ea"/>
              </a:rPr>
              <a:t>أم يكون فاعلاً</a:t>
            </a:r>
            <a:r>
              <a:rPr kumimoji="0" lang="ar-SY" sz="2400" b="0" i="0" u="none" strike="noStrike" kern="1200" cap="none" spc="0" normalizeH="0" baseline="0" noProof="0" dirty="0">
                <a:ln>
                  <a:noFill/>
                </a:ln>
                <a:solidFill>
                  <a:prstClr val="black"/>
                </a:solidFill>
                <a:effectLst/>
                <a:uLnTx/>
                <a:uFillTx/>
                <a:latin typeface="Calibri"/>
                <a:ea typeface="+mn-ea"/>
              </a:rPr>
              <a:t>:</a:t>
            </a:r>
            <a:r>
              <a:rPr kumimoji="0" lang="ar-SY" sz="2400" b="0" i="0" u="none" strike="noStrike" kern="1200" cap="none" spc="0" normalizeH="0" noProof="0" dirty="0">
                <a:ln>
                  <a:noFill/>
                </a:ln>
                <a:solidFill>
                  <a:prstClr val="black"/>
                </a:solidFill>
                <a:effectLst/>
                <a:uLnTx/>
                <a:uFillTx/>
                <a:latin typeface="Calibri"/>
                <a:ea typeface="+mn-ea"/>
              </a:rPr>
              <a:t> قائد رأي وصانع بديل... يسعى أن يكون التغيّر لمصلحة الجماعة لا الأفراد؟ </a:t>
            </a:r>
          </a:p>
          <a:p>
            <a:pPr marR="0" lvl="1" algn="just" defTabSz="914400" rtl="1" eaLnBrk="1" fontAlgn="auto" latinLnBrk="0" hangingPunct="1">
              <a:lnSpc>
                <a:spcPct val="100000"/>
              </a:lnSpc>
              <a:spcBef>
                <a:spcPts val="0"/>
              </a:spcBef>
              <a:spcAft>
                <a:spcPts val="0"/>
              </a:spcAft>
              <a:buClrTx/>
              <a:buSzTx/>
              <a:tabLst/>
              <a:defRPr/>
            </a:pPr>
            <a:endParaRPr lang="ar-SY" sz="2400" noProof="0" dirty="0">
              <a:solidFill>
                <a:prstClr val="black"/>
              </a:solidFill>
              <a:latin typeface="Calibri"/>
            </a:endParaRPr>
          </a:p>
          <a:p>
            <a:pPr marR="0" lvl="1" algn="just" defTabSz="914400" rtl="1" eaLnBrk="1" fontAlgn="auto" latinLnBrk="0" hangingPunct="1">
              <a:lnSpc>
                <a:spcPct val="100000"/>
              </a:lnSpc>
              <a:spcBef>
                <a:spcPts val="0"/>
              </a:spcBef>
              <a:spcAft>
                <a:spcPts val="0"/>
              </a:spcAft>
              <a:buClrTx/>
              <a:buSzTx/>
              <a:tabLst/>
              <a:defRPr/>
            </a:pPr>
            <a:endParaRPr kumimoji="0" lang="ar-SY" sz="2400" b="0" i="0" u="none" strike="noStrike" kern="1200" cap="none" spc="0" normalizeH="0" dirty="0">
              <a:ln>
                <a:noFill/>
              </a:ln>
              <a:solidFill>
                <a:prstClr val="black"/>
              </a:solidFill>
              <a:effectLst/>
              <a:uLnTx/>
              <a:uFillTx/>
              <a:latin typeface="Calibri"/>
              <a:ea typeface="+mn-ea"/>
            </a:endParaRPr>
          </a:p>
          <a:p>
            <a:pPr marR="0" lvl="1" algn="just" defTabSz="914400" rtl="1" eaLnBrk="1" fontAlgn="auto" latinLnBrk="0" hangingPunct="1">
              <a:lnSpc>
                <a:spcPct val="100000"/>
              </a:lnSpc>
              <a:spcBef>
                <a:spcPts val="0"/>
              </a:spcBef>
              <a:spcAft>
                <a:spcPts val="0"/>
              </a:spcAft>
              <a:buClrTx/>
              <a:buSzTx/>
              <a:tabLst/>
              <a:defRPr/>
            </a:pPr>
            <a:r>
              <a:rPr lang="ar-SY" sz="2400" noProof="0" dirty="0">
                <a:solidFill>
                  <a:prstClr val="black"/>
                </a:solidFill>
                <a:latin typeface="Calibri"/>
              </a:rPr>
              <a:t>	هلا ننتقل من حاضرٍ واعٍ لماضٍ </a:t>
            </a:r>
            <a:r>
              <a:rPr kumimoji="0" lang="ar-SY" sz="2400" b="0" i="0" u="none" strike="noStrike" kern="1200" cap="none" spc="0" normalizeH="0" noProof="0" dirty="0">
                <a:ln>
                  <a:noFill/>
                </a:ln>
                <a:solidFill>
                  <a:prstClr val="black"/>
                </a:solidFill>
                <a:effectLst/>
                <a:uLnTx/>
                <a:uFillTx/>
                <a:latin typeface="Calibri"/>
                <a:ea typeface="+mn-ea"/>
              </a:rPr>
              <a:t>بما يكفي لتحليله وفهمه وتفسيره، الأمر الذي يساعده في تبرير </a:t>
            </a:r>
            <a:r>
              <a:rPr kumimoji="0" lang="ar-SY" sz="2400" b="0" i="0" u="none" strike="noStrike" kern="1200" cap="none" spc="0" normalizeH="0" noProof="0" dirty="0" err="1">
                <a:ln>
                  <a:noFill/>
                </a:ln>
                <a:solidFill>
                  <a:prstClr val="black"/>
                </a:solidFill>
                <a:effectLst/>
                <a:uLnTx/>
                <a:uFillTx/>
                <a:latin typeface="Calibri"/>
                <a:ea typeface="+mn-ea"/>
              </a:rPr>
              <a:t>مآلات</a:t>
            </a:r>
            <a:r>
              <a:rPr kumimoji="0" lang="ar-SY" sz="2400" b="0" i="0" u="none" strike="noStrike" kern="1200" cap="none" spc="0" normalizeH="0" noProof="0" dirty="0">
                <a:ln>
                  <a:noFill/>
                </a:ln>
                <a:solidFill>
                  <a:prstClr val="black"/>
                </a:solidFill>
                <a:effectLst/>
                <a:uLnTx/>
                <a:uFillTx/>
                <a:latin typeface="Calibri"/>
                <a:ea typeface="+mn-ea"/>
              </a:rPr>
              <a:t> الواقع واستشراف احتمالات مستقبله بتشعبات تُتيح للجماعة الوطنية تفكيك العثرات وتغيير المسارات.</a:t>
            </a:r>
          </a:p>
          <a:p>
            <a:pPr lvl="1" algn="just" rtl="1">
              <a:defRPr/>
            </a:pPr>
            <a:r>
              <a:rPr kumimoji="0" lang="ar-SY" sz="2400" b="0" i="0" u="none" strike="noStrike" kern="1200" cap="none" spc="0" normalizeH="0" noProof="0" dirty="0">
                <a:ln>
                  <a:noFill/>
                </a:ln>
                <a:solidFill>
                  <a:prstClr val="black"/>
                </a:solidFill>
                <a:effectLst/>
                <a:uLnTx/>
                <a:uFillTx/>
                <a:latin typeface="Calibri"/>
                <a:ea typeface="+mn-ea"/>
              </a:rPr>
              <a:t/>
            </a:r>
            <a:br>
              <a:rPr kumimoji="0" lang="ar-SY" sz="2400" b="0" i="0" u="none" strike="noStrike" kern="1200" cap="none" spc="0" normalizeH="0" noProof="0" dirty="0">
                <a:ln>
                  <a:noFill/>
                </a:ln>
                <a:solidFill>
                  <a:prstClr val="black"/>
                </a:solidFill>
                <a:effectLst/>
                <a:uLnTx/>
                <a:uFillTx/>
                <a:latin typeface="Calibri"/>
                <a:ea typeface="+mn-ea"/>
              </a:rPr>
            </a:br>
            <a:r>
              <a:rPr kumimoji="0" lang="ar-SY" sz="2400" b="0" i="0" u="none" strike="noStrike" kern="1200" cap="none" spc="0" normalizeH="0" noProof="0" dirty="0">
                <a:ln>
                  <a:noFill/>
                </a:ln>
                <a:solidFill>
                  <a:prstClr val="black"/>
                </a:solidFill>
                <a:effectLst/>
                <a:uLnTx/>
                <a:uFillTx/>
                <a:latin typeface="Calibri"/>
                <a:ea typeface="+mn-ea"/>
              </a:rPr>
              <a:t>		هنا نحاول </a:t>
            </a:r>
            <a:r>
              <a:rPr kumimoji="0" lang="ar-SY" sz="2400" b="1" i="0" u="none" strike="noStrike" kern="1200" cap="none" spc="0" normalizeH="0" noProof="0" dirty="0">
                <a:ln>
                  <a:noFill/>
                </a:ln>
                <a:solidFill>
                  <a:prstClr val="black"/>
                </a:solidFill>
                <a:effectLst/>
                <a:uLnTx/>
                <a:uFillTx/>
                <a:latin typeface="Calibri"/>
                <a:ea typeface="+mn-ea"/>
              </a:rPr>
              <a:t>الانتماء إلى الفعَلة المنخرطين </a:t>
            </a:r>
            <a:r>
              <a:rPr kumimoji="0" lang="ar-SY" sz="2400" b="0" i="0" u="none" strike="noStrike" kern="1200" cap="none" spc="0" normalizeH="0" noProof="0" dirty="0">
                <a:ln>
                  <a:noFill/>
                </a:ln>
                <a:solidFill>
                  <a:prstClr val="black"/>
                </a:solidFill>
                <a:effectLst/>
                <a:uLnTx/>
                <a:uFillTx/>
                <a:latin typeface="Calibri"/>
                <a:ea typeface="+mn-ea"/>
              </a:rPr>
              <a:t>أبداً، ولأقصى حدٍّ، كجزء 	رئيس من الحدث </a:t>
            </a:r>
            <a:r>
              <a:rPr kumimoji="0" lang="ar-SY" sz="2400" b="1" i="0" u="none" strike="noStrike" kern="1200" cap="none" spc="0" normalizeH="0" noProof="0" dirty="0">
                <a:ln>
                  <a:noFill/>
                </a:ln>
                <a:solidFill>
                  <a:prstClr val="black"/>
                </a:solidFill>
                <a:effectLst/>
                <a:uLnTx/>
                <a:uFillTx/>
                <a:latin typeface="Calibri"/>
                <a:ea typeface="+mn-ea"/>
              </a:rPr>
              <a:t>لمناهضة ظلم يقوم على عدم عدالة في تخطيط وإدارة 	واستخدام </a:t>
            </a:r>
            <a:r>
              <a:rPr kumimoji="0" lang="ar-SY" sz="2400" b="0" i="0" u="none" strike="noStrike" kern="1200" cap="none" spc="0" normalizeH="0" noProof="0" dirty="0">
                <a:ln>
                  <a:noFill/>
                </a:ln>
                <a:solidFill>
                  <a:prstClr val="black"/>
                </a:solidFill>
                <a:effectLst/>
                <a:uLnTx/>
                <a:uFillTx/>
                <a:latin typeface="Calibri"/>
                <a:ea typeface="+mn-ea"/>
              </a:rPr>
              <a:t>المورد الطبيعي مما يُهمِّش جماعات واسعة من أف</a:t>
            </a:r>
            <a:r>
              <a:rPr lang="ar-SY" sz="2400" dirty="0">
                <a:solidFill>
                  <a:prstClr val="black"/>
                </a:solidFill>
              </a:rPr>
              <a:t>راد المجتمع مكانياً 	ويُعرقل تمكينهم في مناقضة صريحة لحقوقهم الإنسانية.</a:t>
            </a:r>
            <a:endParaRPr kumimoji="0" lang="ar-SY" sz="2400" b="0" i="0" u="none" strike="noStrike" kern="1200" cap="none" spc="0" normalizeH="0" baseline="0" noProof="0" dirty="0">
              <a:ln>
                <a:noFill/>
              </a:ln>
              <a:solidFill>
                <a:prstClr val="black"/>
              </a:solidFill>
              <a:effectLst/>
              <a:uLnTx/>
              <a:uFillTx/>
              <a:latin typeface="Calibri"/>
              <a:ea typeface="+mn-ea"/>
            </a:endParaRPr>
          </a:p>
        </p:txBody>
      </p:sp>
    </p:spTree>
    <p:extLst>
      <p:ext uri="{BB962C8B-B14F-4D97-AF65-F5344CB8AC3E}">
        <p14:creationId xmlns:p14="http://schemas.microsoft.com/office/powerpoint/2010/main" val="2805656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168472" y="6188075"/>
            <a:ext cx="1828800" cy="365125"/>
          </a:xfrm>
        </p:spPr>
        <p:txBody>
          <a:bodyPr/>
          <a:lstStyle/>
          <a:p>
            <a:r>
              <a:rPr lang="en-US" sz="1400" b="1" i="1" dirty="0" err="1">
                <a:solidFill>
                  <a:schemeClr val="tx1">
                    <a:lumMod val="65000"/>
                    <a:lumOff val="35000"/>
                  </a:schemeClr>
                </a:solidFill>
                <a:latin typeface="Edwardian Script ITC" pitchFamily="66" charset="0"/>
              </a:rPr>
              <a:t>Daoud</a:t>
            </a:r>
            <a:r>
              <a:rPr lang="en-US" sz="1400" b="1" i="1" dirty="0">
                <a:solidFill>
                  <a:schemeClr val="tx1">
                    <a:lumMod val="65000"/>
                    <a:lumOff val="35000"/>
                  </a:schemeClr>
                </a:solidFill>
                <a:latin typeface="Edwardian Script ITC" pitchFamily="66" charset="0"/>
              </a:rPr>
              <a:t> </a:t>
            </a:r>
            <a:r>
              <a:rPr lang="en-US" sz="1400" b="1" i="1" dirty="0" err="1">
                <a:solidFill>
                  <a:schemeClr val="tx1">
                    <a:lumMod val="65000"/>
                    <a:lumOff val="35000"/>
                  </a:schemeClr>
                </a:solidFill>
                <a:latin typeface="Edwardian Script ITC" pitchFamily="66" charset="0"/>
              </a:rPr>
              <a:t>Maan</a:t>
            </a:r>
            <a:r>
              <a:rPr lang="en-US" sz="1400" b="1" i="1" dirty="0">
                <a:solidFill>
                  <a:schemeClr val="tx1">
                    <a:lumMod val="65000"/>
                    <a:lumOff val="35000"/>
                  </a:schemeClr>
                </a:solidFill>
                <a:latin typeface="Edwardian Script ITC" pitchFamily="66" charset="0"/>
              </a:rPr>
              <a:t> </a:t>
            </a:r>
            <a:r>
              <a:rPr lang="en-US" sz="1400" b="1" i="1" dirty="0" err="1">
                <a:solidFill>
                  <a:schemeClr val="tx1">
                    <a:lumMod val="65000"/>
                    <a:lumOff val="35000"/>
                  </a:schemeClr>
                </a:solidFill>
                <a:latin typeface="Edwardian Script ITC" pitchFamily="66" charset="0"/>
              </a:rPr>
              <a:t>Danial</a:t>
            </a:r>
            <a:r>
              <a:rPr lang="en-US" sz="1400" b="1" i="1" dirty="0">
                <a:solidFill>
                  <a:schemeClr val="tx1">
                    <a:lumMod val="65000"/>
                    <a:lumOff val="35000"/>
                  </a:schemeClr>
                </a:solidFill>
                <a:latin typeface="Edwardian Script ITC" pitchFamily="66" charset="0"/>
              </a:rPr>
              <a:t> </a:t>
            </a:r>
          </a:p>
        </p:txBody>
      </p:sp>
      <p:grpSp>
        <p:nvGrpSpPr>
          <p:cNvPr id="7" name="Group 6"/>
          <p:cNvGrpSpPr/>
          <p:nvPr/>
        </p:nvGrpSpPr>
        <p:grpSpPr>
          <a:xfrm>
            <a:off x="76200" y="692696"/>
            <a:ext cx="8816280" cy="5860504"/>
            <a:chOff x="76200" y="692696"/>
            <a:chExt cx="8816280" cy="5860504"/>
          </a:xfrm>
        </p:grpSpPr>
        <p:grpSp>
          <p:nvGrpSpPr>
            <p:cNvPr id="14" name="Group 13"/>
            <p:cNvGrpSpPr/>
            <p:nvPr/>
          </p:nvGrpSpPr>
          <p:grpSpPr>
            <a:xfrm>
              <a:off x="153032" y="1384874"/>
              <a:ext cx="8739448" cy="5168326"/>
              <a:chOff x="152400" y="1316736"/>
              <a:chExt cx="8667574" cy="5236464"/>
            </a:xfrm>
          </p:grpSpPr>
          <p:grpSp>
            <p:nvGrpSpPr>
              <p:cNvPr id="11" name="Group 10"/>
              <p:cNvGrpSpPr/>
              <p:nvPr/>
            </p:nvGrpSpPr>
            <p:grpSpPr>
              <a:xfrm>
                <a:off x="457200" y="1316736"/>
                <a:ext cx="8362774" cy="4169664"/>
                <a:chOff x="457200" y="1316736"/>
                <a:chExt cx="8362774" cy="4169664"/>
              </a:xfrm>
            </p:grpSpPr>
            <p:sp>
              <p:nvSpPr>
                <p:cNvPr id="28" name="Flowchart: Stored Data 27"/>
                <p:cNvSpPr/>
                <p:nvPr/>
              </p:nvSpPr>
              <p:spPr>
                <a:xfrm>
                  <a:off x="4572000" y="2706624"/>
                  <a:ext cx="4191001" cy="569976"/>
                </a:xfrm>
                <a:prstGeom prst="flowChartOnlineStorage">
                  <a:avLst/>
                </a:prstGeom>
                <a:solidFill>
                  <a:srgbClr val="FF9F9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b="1" dirty="0">
                      <a:solidFill>
                        <a:schemeClr val="tx2">
                          <a:lumMod val="50000"/>
                        </a:schemeClr>
                      </a:solidFill>
                    </a:rPr>
                    <a:t>تأثيرات زمانية     ومكانية</a:t>
                  </a:r>
                  <a:endParaRPr lang="en-US" sz="2400" b="1" dirty="0">
                    <a:solidFill>
                      <a:schemeClr val="tx2">
                        <a:lumMod val="50000"/>
                      </a:schemeClr>
                    </a:solidFill>
                  </a:endParaRPr>
                </a:p>
              </p:txBody>
            </p:sp>
            <p:sp>
              <p:nvSpPr>
                <p:cNvPr id="29" name="Flowchart: Process 28"/>
                <p:cNvSpPr/>
                <p:nvPr/>
              </p:nvSpPr>
              <p:spPr>
                <a:xfrm>
                  <a:off x="7079097" y="4577862"/>
                  <a:ext cx="1740877" cy="908538"/>
                </a:xfrm>
                <a:prstGeom prst="flowChartProcess">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b="1" dirty="0"/>
                    <a:t>مجالات النشاط المجتمعي</a:t>
                  </a:r>
                  <a:endParaRPr lang="en-US" sz="2400" b="1" dirty="0"/>
                </a:p>
              </p:txBody>
            </p:sp>
            <p:grpSp>
              <p:nvGrpSpPr>
                <p:cNvPr id="10" name="Group 9"/>
                <p:cNvGrpSpPr/>
                <p:nvPr/>
              </p:nvGrpSpPr>
              <p:grpSpPr>
                <a:xfrm>
                  <a:off x="457200" y="1316736"/>
                  <a:ext cx="8329246" cy="1045464"/>
                  <a:chOff x="457200" y="1316736"/>
                  <a:chExt cx="8329246" cy="1045464"/>
                </a:xfrm>
              </p:grpSpPr>
              <p:sp>
                <p:nvSpPr>
                  <p:cNvPr id="6" name="Flowchart: Multidocument 5"/>
                  <p:cNvSpPr/>
                  <p:nvPr/>
                </p:nvSpPr>
                <p:spPr>
                  <a:xfrm>
                    <a:off x="7022123" y="1316736"/>
                    <a:ext cx="1764323" cy="1045464"/>
                  </a:xfrm>
                  <a:prstGeom prst="flowChartMultidocument">
                    <a:avLst/>
                  </a:prstGeom>
                  <a:solidFill>
                    <a:schemeClr val="accent3">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b="1" dirty="0">
                        <a:solidFill>
                          <a:schemeClr val="tx2">
                            <a:lumMod val="75000"/>
                          </a:schemeClr>
                        </a:solidFill>
                      </a:rPr>
                      <a:t>إدارة موارد طبيعية</a:t>
                    </a:r>
                    <a:endParaRPr lang="en-US" sz="2400" b="1" dirty="0">
                      <a:solidFill>
                        <a:schemeClr val="tx2">
                          <a:lumMod val="75000"/>
                        </a:schemeClr>
                      </a:solidFill>
                    </a:endParaRPr>
                  </a:p>
                </p:txBody>
              </p:sp>
              <p:sp>
                <p:nvSpPr>
                  <p:cNvPr id="35" name="Flowchart: Card 34"/>
                  <p:cNvSpPr/>
                  <p:nvPr/>
                </p:nvSpPr>
                <p:spPr>
                  <a:xfrm>
                    <a:off x="2057400" y="1542288"/>
                    <a:ext cx="1371600" cy="685800"/>
                  </a:xfrm>
                  <a:prstGeom prst="flowChartPunchedCard">
                    <a:avLst/>
                  </a:prstGeom>
                  <a:solidFill>
                    <a:schemeClr val="accent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b="1" dirty="0">
                        <a:solidFill>
                          <a:srgbClr val="FFFF00"/>
                        </a:solidFill>
                      </a:rPr>
                      <a:t>طاقة</a:t>
                    </a:r>
                    <a:endParaRPr lang="en-US" sz="2400" b="1" dirty="0">
                      <a:solidFill>
                        <a:srgbClr val="FFFF00"/>
                      </a:solidFill>
                    </a:endParaRPr>
                  </a:p>
                </p:txBody>
              </p:sp>
              <p:sp>
                <p:nvSpPr>
                  <p:cNvPr id="36" name="Flowchart: Card 35"/>
                  <p:cNvSpPr/>
                  <p:nvPr/>
                </p:nvSpPr>
                <p:spPr>
                  <a:xfrm>
                    <a:off x="3671316" y="1524000"/>
                    <a:ext cx="1371600" cy="685800"/>
                  </a:xfrm>
                  <a:prstGeom prst="flowChartPunchedCard">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b="1" dirty="0">
                        <a:solidFill>
                          <a:schemeClr val="tx2">
                            <a:lumMod val="75000"/>
                          </a:schemeClr>
                        </a:solidFill>
                      </a:rPr>
                      <a:t>مياه</a:t>
                    </a:r>
                    <a:endParaRPr lang="en-US" sz="2400" b="1" dirty="0">
                      <a:solidFill>
                        <a:schemeClr val="tx2">
                          <a:lumMod val="75000"/>
                        </a:schemeClr>
                      </a:solidFill>
                    </a:endParaRPr>
                  </a:p>
                </p:txBody>
              </p:sp>
              <p:sp>
                <p:nvSpPr>
                  <p:cNvPr id="37" name="Flowchart: Card 36"/>
                  <p:cNvSpPr/>
                  <p:nvPr/>
                </p:nvSpPr>
                <p:spPr>
                  <a:xfrm>
                    <a:off x="5257800" y="1524000"/>
                    <a:ext cx="1371600" cy="685800"/>
                  </a:xfrm>
                  <a:prstGeom prst="flowChartPunchedCard">
                    <a:avLst/>
                  </a:prstGeom>
                  <a:solidFill>
                    <a:srgbClr val="CC660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b="1" dirty="0">
                        <a:solidFill>
                          <a:schemeClr val="tx1">
                            <a:lumMod val="95000"/>
                            <a:lumOff val="5000"/>
                          </a:schemeClr>
                        </a:solidFill>
                      </a:rPr>
                      <a:t>أراضي</a:t>
                    </a:r>
                    <a:endParaRPr lang="en-US" sz="2400" b="1" dirty="0">
                      <a:solidFill>
                        <a:schemeClr val="tx1">
                          <a:lumMod val="95000"/>
                          <a:lumOff val="5000"/>
                        </a:schemeClr>
                      </a:solidFill>
                    </a:endParaRPr>
                  </a:p>
                </p:txBody>
              </p:sp>
              <p:sp>
                <p:nvSpPr>
                  <p:cNvPr id="38" name="Flowchart: Card 37"/>
                  <p:cNvSpPr/>
                  <p:nvPr/>
                </p:nvSpPr>
                <p:spPr>
                  <a:xfrm>
                    <a:off x="457200" y="1566672"/>
                    <a:ext cx="1371600" cy="685800"/>
                  </a:xfrm>
                  <a:prstGeom prst="flowChartPunchedCard">
                    <a:avLst/>
                  </a:prstGeom>
                  <a:blipFill>
                    <a:blip r:embed="rId2"/>
                    <a:tile tx="0" ty="0" sx="100000" sy="100000" flip="none" algn="tl"/>
                  </a:bli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b="1" dirty="0">
                        <a:solidFill>
                          <a:srgbClr val="FF0000"/>
                        </a:solidFill>
                      </a:rPr>
                      <a:t>تنوع حيوي</a:t>
                    </a:r>
                    <a:endParaRPr lang="en-US" sz="2400" b="1" dirty="0">
                      <a:solidFill>
                        <a:srgbClr val="FF0000"/>
                      </a:solidFill>
                    </a:endParaRPr>
                  </a:p>
                </p:txBody>
              </p:sp>
            </p:grpSp>
            <p:sp>
              <p:nvSpPr>
                <p:cNvPr id="39" name="Flowchart: Card 38"/>
                <p:cNvSpPr/>
                <p:nvPr/>
              </p:nvSpPr>
              <p:spPr>
                <a:xfrm>
                  <a:off x="4383024" y="3736731"/>
                  <a:ext cx="2173224" cy="454269"/>
                </a:xfrm>
                <a:prstGeom prst="flowChartPunchedCard">
                  <a:avLst/>
                </a:prstGeom>
                <a:solidFill>
                  <a:schemeClr val="accent6">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b="1" dirty="0">
                      <a:solidFill>
                        <a:schemeClr val="tx1">
                          <a:lumMod val="95000"/>
                          <a:lumOff val="5000"/>
                        </a:schemeClr>
                      </a:solidFill>
                    </a:rPr>
                    <a:t>السكان</a:t>
                  </a:r>
                  <a:endParaRPr lang="en-US" sz="2400" b="1" dirty="0">
                    <a:solidFill>
                      <a:schemeClr val="tx1">
                        <a:lumMod val="95000"/>
                        <a:lumOff val="5000"/>
                      </a:schemeClr>
                    </a:solidFill>
                  </a:endParaRPr>
                </a:p>
              </p:txBody>
            </p:sp>
            <p:sp>
              <p:nvSpPr>
                <p:cNvPr id="40" name="Flowchart: Card 39"/>
                <p:cNvSpPr/>
                <p:nvPr/>
              </p:nvSpPr>
              <p:spPr>
                <a:xfrm>
                  <a:off x="3352800" y="4267200"/>
                  <a:ext cx="2173224" cy="454269"/>
                </a:xfrm>
                <a:prstGeom prst="flowChartPunchedCard">
                  <a:avLst/>
                </a:prstGeom>
                <a:solidFill>
                  <a:schemeClr val="accent6">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b="1" dirty="0">
                      <a:solidFill>
                        <a:schemeClr val="tx1">
                          <a:lumMod val="95000"/>
                          <a:lumOff val="5000"/>
                        </a:schemeClr>
                      </a:solidFill>
                    </a:rPr>
                    <a:t>الإدارة الوطنية</a:t>
                  </a:r>
                  <a:endParaRPr lang="en-US" sz="2400" b="1" dirty="0">
                    <a:solidFill>
                      <a:schemeClr val="tx1">
                        <a:lumMod val="95000"/>
                        <a:lumOff val="5000"/>
                      </a:schemeClr>
                    </a:solidFill>
                  </a:endParaRPr>
                </a:p>
              </p:txBody>
            </p:sp>
          </p:grpSp>
          <p:grpSp>
            <p:nvGrpSpPr>
              <p:cNvPr id="13" name="Group 12"/>
              <p:cNvGrpSpPr/>
              <p:nvPr/>
            </p:nvGrpSpPr>
            <p:grpSpPr>
              <a:xfrm>
                <a:off x="152400" y="4800600"/>
                <a:ext cx="6560820" cy="1752600"/>
                <a:chOff x="152400" y="4800600"/>
                <a:chExt cx="6560820" cy="1752600"/>
              </a:xfrm>
            </p:grpSpPr>
            <p:sp>
              <p:nvSpPr>
                <p:cNvPr id="41" name="Flowchart: Card 40"/>
                <p:cNvSpPr/>
                <p:nvPr/>
              </p:nvSpPr>
              <p:spPr>
                <a:xfrm>
                  <a:off x="2286000" y="4800600"/>
                  <a:ext cx="2173224" cy="454269"/>
                </a:xfrm>
                <a:prstGeom prst="flowChartPunchedCard">
                  <a:avLst/>
                </a:prstGeom>
                <a:solidFill>
                  <a:schemeClr val="accent6">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000" b="1" dirty="0">
                      <a:solidFill>
                        <a:schemeClr val="tx1">
                          <a:lumMod val="95000"/>
                          <a:lumOff val="5000"/>
                        </a:schemeClr>
                      </a:solidFill>
                    </a:rPr>
                    <a:t>زراعة</a:t>
                  </a:r>
                  <a:endParaRPr lang="en-US" sz="2000" b="1" dirty="0">
                    <a:solidFill>
                      <a:schemeClr val="tx1">
                        <a:lumMod val="95000"/>
                        <a:lumOff val="5000"/>
                      </a:schemeClr>
                    </a:solidFill>
                  </a:endParaRPr>
                </a:p>
              </p:txBody>
            </p:sp>
            <p:sp>
              <p:nvSpPr>
                <p:cNvPr id="42" name="Flowchart: Card 41"/>
                <p:cNvSpPr/>
                <p:nvPr/>
              </p:nvSpPr>
              <p:spPr>
                <a:xfrm>
                  <a:off x="1219200" y="5334000"/>
                  <a:ext cx="2173224" cy="454269"/>
                </a:xfrm>
                <a:prstGeom prst="flowChartPunchedCard">
                  <a:avLst/>
                </a:prstGeom>
                <a:solidFill>
                  <a:schemeClr val="accent6">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000" b="1" dirty="0">
                      <a:solidFill>
                        <a:schemeClr val="tx1">
                          <a:lumMod val="95000"/>
                          <a:lumOff val="5000"/>
                        </a:schemeClr>
                      </a:solidFill>
                    </a:rPr>
                    <a:t>صناعة طاقة وتعدين</a:t>
                  </a:r>
                  <a:endParaRPr lang="en-US" sz="2000" b="1" dirty="0">
                    <a:solidFill>
                      <a:schemeClr val="tx1">
                        <a:lumMod val="95000"/>
                        <a:lumOff val="5000"/>
                      </a:schemeClr>
                    </a:solidFill>
                  </a:endParaRPr>
                </a:p>
              </p:txBody>
            </p:sp>
            <p:sp>
              <p:nvSpPr>
                <p:cNvPr id="43" name="Flowchart: Card 42"/>
                <p:cNvSpPr/>
                <p:nvPr/>
              </p:nvSpPr>
              <p:spPr>
                <a:xfrm>
                  <a:off x="3465576" y="5565531"/>
                  <a:ext cx="2173224" cy="454269"/>
                </a:xfrm>
                <a:prstGeom prst="flowChartPunchedCard">
                  <a:avLst/>
                </a:prstGeom>
                <a:solidFill>
                  <a:schemeClr val="accent6">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000" b="1" dirty="0">
                      <a:solidFill>
                        <a:schemeClr val="tx1">
                          <a:lumMod val="95000"/>
                          <a:lumOff val="5000"/>
                        </a:schemeClr>
                      </a:solidFill>
                    </a:rPr>
                    <a:t>نقل ومواصلات</a:t>
                  </a:r>
                  <a:endParaRPr lang="en-US" sz="2000" b="1" dirty="0">
                    <a:solidFill>
                      <a:schemeClr val="tx1">
                        <a:lumMod val="95000"/>
                        <a:lumOff val="5000"/>
                      </a:schemeClr>
                    </a:solidFill>
                  </a:endParaRPr>
                </a:p>
              </p:txBody>
            </p:sp>
            <p:sp>
              <p:nvSpPr>
                <p:cNvPr id="44" name="Flowchart: Card 43"/>
                <p:cNvSpPr/>
                <p:nvPr/>
              </p:nvSpPr>
              <p:spPr>
                <a:xfrm>
                  <a:off x="2398776" y="6098931"/>
                  <a:ext cx="2173224" cy="454269"/>
                </a:xfrm>
                <a:prstGeom prst="flowChartPunchedCard">
                  <a:avLst/>
                </a:prstGeom>
                <a:solidFill>
                  <a:schemeClr val="accent6">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rPr>
                    <a:t>..</a:t>
                  </a:r>
                </a:p>
              </p:txBody>
            </p:sp>
            <p:sp>
              <p:nvSpPr>
                <p:cNvPr id="45" name="Flowchart: Card 44"/>
                <p:cNvSpPr/>
                <p:nvPr/>
              </p:nvSpPr>
              <p:spPr>
                <a:xfrm>
                  <a:off x="152400" y="5867400"/>
                  <a:ext cx="2173224" cy="454269"/>
                </a:xfrm>
                <a:prstGeom prst="flowChartPunchedCard">
                  <a:avLst/>
                </a:prstGeom>
                <a:solidFill>
                  <a:schemeClr val="accent6">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rPr>
                    <a:t>..</a:t>
                  </a:r>
                </a:p>
              </p:txBody>
            </p:sp>
            <p:sp>
              <p:nvSpPr>
                <p:cNvPr id="46" name="Flowchart: Card 45"/>
                <p:cNvSpPr/>
                <p:nvPr/>
              </p:nvSpPr>
              <p:spPr>
                <a:xfrm>
                  <a:off x="4539996" y="5027734"/>
                  <a:ext cx="2173224" cy="454269"/>
                </a:xfrm>
                <a:prstGeom prst="flowChartPunchedCard">
                  <a:avLst/>
                </a:prstGeom>
                <a:solidFill>
                  <a:schemeClr val="accent6">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000" b="1" dirty="0">
                      <a:solidFill>
                        <a:schemeClr val="tx1">
                          <a:lumMod val="95000"/>
                          <a:lumOff val="5000"/>
                        </a:schemeClr>
                      </a:solidFill>
                    </a:rPr>
                    <a:t>صناعة</a:t>
                  </a:r>
                  <a:endParaRPr lang="en-US" sz="2000" b="1" dirty="0">
                    <a:solidFill>
                      <a:schemeClr val="tx1">
                        <a:lumMod val="95000"/>
                        <a:lumOff val="5000"/>
                      </a:schemeClr>
                    </a:solidFill>
                  </a:endParaRPr>
                </a:p>
              </p:txBody>
            </p:sp>
          </p:grpSp>
        </p:grpSp>
        <p:sp>
          <p:nvSpPr>
            <p:cNvPr id="23" name="Flowchart: Process 22"/>
            <p:cNvSpPr/>
            <p:nvPr/>
          </p:nvSpPr>
          <p:spPr>
            <a:xfrm>
              <a:off x="2794153" y="692696"/>
              <a:ext cx="4994072" cy="601668"/>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600"/>
                </a:spcBef>
                <a:spcAft>
                  <a:spcPts val="600"/>
                </a:spcAft>
              </a:pPr>
              <a:r>
                <a:rPr lang="ar-SY" sz="2800" b="1" dirty="0">
                  <a:solidFill>
                    <a:schemeClr val="tx1"/>
                  </a:solidFill>
                </a:rPr>
                <a:t>الإطار الوطني للتخطيط الإقليمي</a:t>
              </a:r>
              <a:endParaRPr lang="en-US" sz="2800" dirty="0">
                <a:solidFill>
                  <a:schemeClr val="tx1"/>
                </a:solidFill>
              </a:endParaRPr>
            </a:p>
          </p:txBody>
        </p:sp>
        <p:sp>
          <p:nvSpPr>
            <p:cNvPr id="3" name="TextBox 2"/>
            <p:cNvSpPr txBox="1"/>
            <p:nvPr/>
          </p:nvSpPr>
          <p:spPr>
            <a:xfrm>
              <a:off x="76200" y="3469653"/>
              <a:ext cx="4801992" cy="668297"/>
            </a:xfrm>
            <a:prstGeom prst="rect">
              <a:avLst/>
            </a:prstGeom>
            <a:noFill/>
          </p:spPr>
          <p:txBody>
            <a:bodyPr wrap="square" rtlCol="0">
              <a:spAutoFit/>
            </a:bodyPr>
            <a:lstStyle/>
            <a:p>
              <a:r>
                <a:rPr lang="ar-SY" sz="2000" b="1" dirty="0"/>
                <a:t>التخطيط الإقليمي: </a:t>
              </a:r>
              <a:r>
                <a:rPr lang="ar-SY" dirty="0"/>
                <a:t>هو تكامل تنمية بشرية اقتصادية اجتماعية عبر اقتصاد إقليمي وإدارة وطنية مكانية</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545" y="2416735"/>
              <a:ext cx="3547071" cy="121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88"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Rectangle 8"/>
          <p:cNvSpPr/>
          <p:nvPr/>
        </p:nvSpPr>
        <p:spPr>
          <a:xfrm>
            <a:off x="2555776" y="155307"/>
            <a:ext cx="6441497" cy="461665"/>
          </a:xfrm>
          <a:prstGeom prst="rect">
            <a:avLst/>
          </a:prstGeom>
        </p:spPr>
        <p:txBody>
          <a:bodyPr wrap="square">
            <a:spAutoFit/>
          </a:bodyPr>
          <a:lstStyle/>
          <a:p>
            <a:r>
              <a:rPr lang="ar-SY" sz="2400" dirty="0">
                <a:solidFill>
                  <a:prstClr val="black"/>
                </a:solidFill>
              </a:rPr>
              <a:t>مدخل- ضرورة في أساسيات التخطيط الاقتصادي المكاني والبيئي</a:t>
            </a:r>
            <a:endParaRPr lang="ar-SY" dirty="0"/>
          </a:p>
        </p:txBody>
      </p:sp>
    </p:spTree>
    <p:extLst>
      <p:ext uri="{BB962C8B-B14F-4D97-AF65-F5344CB8AC3E}">
        <p14:creationId xmlns:p14="http://schemas.microsoft.com/office/powerpoint/2010/main" val="1534812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6"/>
          <p:cNvSpPr>
            <a:spLocks noChangeArrowheads="1"/>
          </p:cNvSpPr>
          <p:nvPr/>
        </p:nvSpPr>
        <p:spPr bwMode="auto">
          <a:xfrm>
            <a:off x="197694" y="806498"/>
            <a:ext cx="871537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هل أزمة الموارد المائية الحالية جديدة؟ وهل هي الأخيرة؟</a:t>
            </a:r>
          </a:p>
          <a:p>
            <a:pPr lvl="0" algn="just" rtl="1">
              <a:defRPr/>
            </a:pPr>
            <a:endParaRPr lang="ar-SY" sz="1200" dirty="0"/>
          </a:p>
          <a:p>
            <a:pPr lvl="0" algn="just" rtl="1">
              <a:defRPr/>
            </a:pPr>
            <a:r>
              <a:rPr lang="ar-SY" dirty="0"/>
              <a:t>واضح أنها ترتبط بالموقع الجغرافي وموارده الطبيعية ومحدوديتها في مختلف مناطقه البيئية وأحواضه المائية، وأيضاً بالقدرة على إتاحة تلك الموارد لاستخدامات مختلفة وفق أولويات يجب إعلانها وتزداد تحت تأثيرات تغيرات المناخ، هذا متفقون عليه. </a:t>
            </a:r>
          </a:p>
          <a:p>
            <a:pPr lvl="0" algn="just" rtl="1">
              <a:defRPr/>
            </a:pPr>
            <a:r>
              <a:rPr lang="ar-SY" sz="2400" dirty="0"/>
              <a:t>ما هو الدور الذي تلعبه الإدارة الوطنية للمورد؟ وكيف تنعكس آليات التخطيط على هذه الإدارة؟</a:t>
            </a: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555776" y="155307"/>
            <a:ext cx="6441497" cy="461665"/>
          </a:xfrm>
          <a:prstGeom prst="rect">
            <a:avLst/>
          </a:prstGeom>
        </p:spPr>
        <p:txBody>
          <a:bodyPr wrap="square">
            <a:spAutoFit/>
          </a:bodyPr>
          <a:lstStyle/>
          <a:p>
            <a:r>
              <a:rPr lang="ar-SY" sz="2400" dirty="0">
                <a:solidFill>
                  <a:prstClr val="black"/>
                </a:solidFill>
              </a:rPr>
              <a:t>مدخل- ضرورة في أساسيات التخطيط الاقتصادي المكاني والبيئي</a:t>
            </a:r>
            <a:endParaRPr lang="ar-SY" dirty="0"/>
          </a:p>
        </p:txBody>
      </p:sp>
      <p:sp>
        <p:nvSpPr>
          <p:cNvPr id="15" name="مستطيل 5"/>
          <p:cNvSpPr>
            <a:spLocks noChangeArrowheads="1"/>
          </p:cNvSpPr>
          <p:nvPr/>
        </p:nvSpPr>
        <p:spPr bwMode="auto">
          <a:xfrm>
            <a:off x="197693" y="3083476"/>
            <a:ext cx="871537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يجب أولاً وعي الآتي...</a:t>
            </a:r>
          </a:p>
          <a:p>
            <a:pPr marL="800100" lvl="1" indent="-342900" algn="just" rtl="1">
              <a:buFont typeface="Wingdings" panose="05000000000000000000" pitchFamily="2" charset="2"/>
              <a:buChar char="Ø"/>
              <a:defRPr/>
            </a:pPr>
            <a:r>
              <a:rPr kumimoji="0" lang="ar-SY"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الاقتصاد الزراعي للمجتمع البشري هو نشاط أولي طويل الأمد مستخدم للمورد الطبيعي:</a:t>
            </a:r>
          </a:p>
          <a:p>
            <a:pPr marL="1257300" lvl="2" indent="-342900" algn="just" rtl="1">
              <a:buFont typeface="Arial" panose="020B0604020202020204" pitchFamily="34" charset="0"/>
              <a:buChar char="•"/>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يرتبط بتغيرات المناخ </a:t>
            </a:r>
            <a:r>
              <a:rPr kumimoji="0" lang="ar-SY" sz="2000" b="0" i="0" u="none" strike="noStrike" kern="1200" cap="none" spc="0" normalizeH="0" baseline="0" noProof="0" dirty="0" err="1">
                <a:ln>
                  <a:noFill/>
                </a:ln>
                <a:solidFill>
                  <a:prstClr val="black"/>
                </a:solidFill>
                <a:effectLst/>
                <a:uLnTx/>
                <a:uFillTx/>
                <a:latin typeface="Calibri"/>
                <a:cs typeface="Arial" panose="020B0604020202020204" pitchFamily="34" charset="0"/>
              </a:rPr>
              <a:t>وانزياحات</a:t>
            </a: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 زمانية ومكانية؛</a:t>
            </a:r>
          </a:p>
          <a:p>
            <a:pPr marL="1714500" lvl="3" indent="-342900" algn="just" rtl="1">
              <a:buFont typeface="Arial" panose="020B0604020202020204" pitchFamily="34" charset="0"/>
              <a:buChar char="•"/>
              <a:defRPr/>
            </a:pPr>
            <a:r>
              <a:rPr lang="ar-SY" sz="2000" dirty="0">
                <a:solidFill>
                  <a:prstClr val="black"/>
                </a:solidFill>
                <a:latin typeface="Calibri"/>
                <a:cs typeface="Arial" panose="020B0604020202020204" pitchFamily="34" charset="0"/>
              </a:rPr>
              <a:t>له تأثيرات عميقة على الغطاء الأرضي؛</a:t>
            </a:r>
          </a:p>
          <a:p>
            <a:pPr marL="2171700" lvl="4" indent="-342900" algn="just" rtl="1">
              <a:buFont typeface="Arial" panose="020B0604020202020204" pitchFamily="34" charset="0"/>
              <a:buChar char="•"/>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متأثر بالكوارث طبيعية ومجتمعية.</a:t>
            </a:r>
          </a:p>
          <a:p>
            <a:pPr marL="2171700" lvl="4" indent="-342900" algn="just" rtl="1">
              <a:buFont typeface="Arial" panose="020B0604020202020204" pitchFamily="34" charset="0"/>
              <a:buChar char="•"/>
              <a:defRPr/>
            </a:pPr>
            <a:endParaRPr lang="ar-SY" sz="2000" dirty="0">
              <a:solidFill>
                <a:prstClr val="black"/>
              </a:solidFill>
              <a:latin typeface="Calibri"/>
              <a:cs typeface="Arial" panose="020B0604020202020204" pitchFamily="34" charset="0"/>
            </a:endParaRPr>
          </a:p>
          <a:p>
            <a:pPr marL="800100" lvl="1" indent="-342900" algn="just" rtl="1">
              <a:buFont typeface="Wingdings" panose="05000000000000000000" pitchFamily="2" charset="2"/>
              <a:buChar char="Ø"/>
              <a:defRPr/>
            </a:pPr>
            <a:r>
              <a:rPr lang="ar-SY" sz="2400" dirty="0">
                <a:solidFill>
                  <a:prstClr val="black"/>
                </a:solidFill>
              </a:rPr>
              <a:t>الموارد الطبيعية نزرة من حيث وجودها: </a:t>
            </a:r>
            <a:r>
              <a:rPr lang="ar-SY" sz="2000" dirty="0">
                <a:solidFill>
                  <a:prstClr val="black"/>
                </a:solidFill>
              </a:rPr>
              <a:t>ولا يكون التعامل </a:t>
            </a:r>
            <a:r>
              <a:rPr lang="ar-SY" sz="2000" dirty="0" err="1">
                <a:solidFill>
                  <a:prstClr val="black"/>
                </a:solidFill>
              </a:rPr>
              <a:t>الشعبوي</a:t>
            </a:r>
            <a:r>
              <a:rPr lang="ar-SY" sz="2000" dirty="0">
                <a:solidFill>
                  <a:prstClr val="black"/>
                </a:solidFill>
              </a:rPr>
              <a:t> صحيحاً معها، الرُشد يكون مؤسساً على اللجوء إلى العِلْم.</a:t>
            </a:r>
          </a:p>
          <a:p>
            <a:pPr lvl="1" algn="just" rtl="1">
              <a:defRPr/>
            </a:pPr>
            <a:r>
              <a:rPr lang="ar-SY" sz="2000" dirty="0">
                <a:solidFill>
                  <a:prstClr val="black"/>
                </a:solidFill>
              </a:rPr>
              <a:t>	تبرز هنا معاناة غالبية الأحواض المائية، رئيسة وفرعية، العجز في تأمين الطلب على المياه حيث 	تجاوزت كميات المياه الجوفية المستخرجة كميات التغذية في كثير من المناطق. وقد أدى هذا إلى 	استنزاف الموارد المائية وتلوثها.</a:t>
            </a:r>
          </a:p>
        </p:txBody>
      </p:sp>
    </p:spTree>
    <p:extLst>
      <p:ext uri="{BB962C8B-B14F-4D97-AF65-F5344CB8AC3E}">
        <p14:creationId xmlns:p14="http://schemas.microsoft.com/office/powerpoint/2010/main" val="2959032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0908" y="577046"/>
            <a:ext cx="6682184" cy="46166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هل هناك تغيرات مناخية؟ 	- سلاسل الهطل المطري</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5122" name="Picture 2" descr="C:\Users\dr.maen\Desktop\تحضير محاضرة لبنان\معاملات الهاطل أريحا اللاذقية.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066800"/>
            <a:ext cx="8778240" cy="450445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dr.maen\Desktop\تحضير محاضرة لبنان\سلاسل الهطل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23" y="1405010"/>
            <a:ext cx="8412480" cy="29395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dr.maen\Desktop\تحضير محاضرة لبنان\سلاسل الهطل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65832"/>
            <a:ext cx="7522344" cy="294436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dr.maen\Desktop\تحضير محاضرة لبنان\سلاسل الهطل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09" y="3581400"/>
            <a:ext cx="6325891" cy="2944368"/>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555776" y="155307"/>
            <a:ext cx="6441497" cy="461665"/>
          </a:xfrm>
          <a:prstGeom prst="rect">
            <a:avLst/>
          </a:prstGeom>
        </p:spPr>
        <p:txBody>
          <a:bodyPr wrap="square">
            <a:spAutoFit/>
          </a:bodyPr>
          <a:lstStyle/>
          <a:p>
            <a:r>
              <a:rPr lang="ar-SY" sz="2400" dirty="0">
                <a:solidFill>
                  <a:prstClr val="black"/>
                </a:solidFill>
              </a:rPr>
              <a:t>مدخل- ضرورة في أساسيات التخطيط الاقتصادي المكاني والبيئي</a:t>
            </a:r>
            <a:endParaRPr lang="ar-SY" dirty="0"/>
          </a:p>
        </p:txBody>
      </p:sp>
    </p:spTree>
    <p:extLst>
      <p:ext uri="{BB962C8B-B14F-4D97-AF65-F5344CB8AC3E}">
        <p14:creationId xmlns:p14="http://schemas.microsoft.com/office/powerpoint/2010/main" val="1811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834224" y="980727"/>
            <a:ext cx="4058256" cy="3043692"/>
          </a:xfrm>
          <a:prstGeom prst="rect">
            <a:avLst/>
          </a:prstGeom>
        </p:spPr>
      </p:pic>
      <p:pic>
        <p:nvPicPr>
          <p:cNvPr id="10" name="Picture 9"/>
          <p:cNvPicPr>
            <a:picLocks noChangeAspect="1"/>
          </p:cNvPicPr>
          <p:nvPr/>
        </p:nvPicPr>
        <p:blipFill>
          <a:blip>
            <a:extLst>
              <a:ext uri="{28A0092B-C50C-407E-A947-70E740481C1C}">
                <a14:useLocalDpi xmlns:a14="http://schemas.microsoft.com/office/drawing/2010/main" val="0"/>
              </a:ext>
            </a:extLst>
          </a:blip>
          <a:stretch>
            <a:fillRect/>
          </a:stretch>
        </p:blipFill>
        <p:spPr>
          <a:xfrm>
            <a:off x="179512" y="980728"/>
            <a:ext cx="4572000" cy="2566988"/>
          </a:xfrm>
          <a:prstGeom prst="rect">
            <a:avLst/>
          </a:prstGeom>
        </p:spPr>
      </p:pic>
      <p:pic>
        <p:nvPicPr>
          <p:cNvPr id="11" name="Picture 10"/>
          <p:cNvPicPr>
            <a:picLocks noChangeAspect="1"/>
          </p:cNvPicPr>
          <p:nvPr/>
        </p:nvPicPr>
        <p:blipFill rotWithShape="1">
          <a:blip>
            <a:extLst>
              <a:ext uri="{28A0092B-C50C-407E-A947-70E740481C1C}">
                <a14:useLocalDpi xmlns:a14="http://schemas.microsoft.com/office/drawing/2010/main" val="0"/>
              </a:ext>
            </a:extLst>
          </a:blip>
          <a:srcRect b="18586"/>
          <a:stretch/>
        </p:blipFill>
        <p:spPr>
          <a:xfrm>
            <a:off x="179512" y="3573018"/>
            <a:ext cx="4572000" cy="2791686"/>
          </a:xfrm>
          <a:prstGeom prst="rect">
            <a:avLst/>
          </a:prstGeom>
        </p:spPr>
      </p:pic>
      <p:sp>
        <p:nvSpPr>
          <p:cNvPr id="13" name="TextBox 12"/>
          <p:cNvSpPr txBox="1"/>
          <p:nvPr/>
        </p:nvSpPr>
        <p:spPr>
          <a:xfrm>
            <a:off x="755576" y="546448"/>
            <a:ext cx="7198744" cy="461665"/>
          </a:xfrm>
          <a:prstGeom prst="rect">
            <a:avLst/>
          </a:prstGeom>
          <a:noFill/>
        </p:spPr>
        <p:txBody>
          <a:bodyPr wrap="square" rtlCol="0">
            <a:spAutoFit/>
          </a:bodyPr>
          <a:lstStyle/>
          <a:p>
            <a:pPr lvl="0" algn="r" rtl="1"/>
            <a:r>
              <a:rPr kumimoji="0" lang="ar-SY" sz="2400" b="1" i="0" u="none" strike="noStrike" kern="1200" cap="none" spc="0" normalizeH="0" baseline="0" noProof="0" dirty="0">
                <a:ln>
                  <a:noFill/>
                </a:ln>
                <a:solidFill>
                  <a:prstClr val="black"/>
                </a:solidFill>
                <a:effectLst/>
                <a:uLnTx/>
                <a:uFillTx/>
                <a:latin typeface="Arial" pitchFamily="34" charset="0"/>
                <a:cs typeface="Arial" pitchFamily="34" charset="0"/>
              </a:rPr>
              <a:t>هل هناك تغيرات مناخية؟ 	- </a:t>
            </a:r>
            <a:r>
              <a:rPr lang="ar-SY" sz="2400" b="1" dirty="0"/>
              <a:t>الانزياح الزمني عند تغيّر المناخ</a:t>
            </a:r>
            <a:endParaRPr kumimoji="0" lang="en-US" sz="2400" b="1" i="0" u="none" strike="noStrike" kern="1200" cap="none" spc="0" normalizeH="0" baseline="0" noProof="0" dirty="0">
              <a:ln>
                <a:noFill/>
              </a:ln>
              <a:solidFill>
                <a:prstClr val="black"/>
              </a:solidFill>
              <a:effectLst/>
              <a:uLnTx/>
              <a:uFillTx/>
              <a:latin typeface="Arial" pitchFamily="34" charset="0"/>
              <a:cs typeface="Arial" pitchFamily="34" charset="0"/>
            </a:endParaRPr>
          </a:p>
        </p:txBody>
      </p:sp>
      <p:sp>
        <p:nvSpPr>
          <p:cNvPr id="3" name="Rectangle 2"/>
          <p:cNvSpPr/>
          <p:nvPr/>
        </p:nvSpPr>
        <p:spPr>
          <a:xfrm>
            <a:off x="5004048" y="4092748"/>
            <a:ext cx="3892954" cy="2000548"/>
          </a:xfrm>
          <a:prstGeom prst="rect">
            <a:avLst/>
          </a:prstGeom>
        </p:spPr>
        <p:txBody>
          <a:bodyPr wrap="square">
            <a:spAutoFit/>
          </a:bodyPr>
          <a:lstStyle/>
          <a:p>
            <a:pPr algn="r" rtl="1"/>
            <a:r>
              <a:rPr lang="ar-SY" sz="2000" dirty="0">
                <a:solidFill>
                  <a:prstClr val="black"/>
                </a:solidFill>
                <a:ea typeface="+mj-ea"/>
                <a:cs typeface="Times New Roman" panose="02020603050405020304" pitchFamily="18" charset="0"/>
              </a:rPr>
              <a:t>أعالي</a:t>
            </a:r>
            <a:r>
              <a:rPr lang="en-US" sz="2000" dirty="0">
                <a:solidFill>
                  <a:prstClr val="black"/>
                </a:solidFill>
                <a:ea typeface="+mj-ea"/>
                <a:cs typeface="Times New Roman" panose="02020603050405020304" pitchFamily="18" charset="0"/>
              </a:rPr>
              <a:t> </a:t>
            </a:r>
            <a:r>
              <a:rPr lang="ar-SY" sz="2000" dirty="0">
                <a:solidFill>
                  <a:prstClr val="black"/>
                </a:solidFill>
                <a:ea typeface="+mj-ea"/>
                <a:cs typeface="Times New Roman" panose="02020603050405020304" pitchFamily="18" charset="0"/>
              </a:rPr>
              <a:t>حوض نهر الأبرش:</a:t>
            </a:r>
          </a:p>
          <a:p>
            <a:pPr algn="r" rtl="1"/>
            <a:r>
              <a:rPr lang="ar-SY" dirty="0">
                <a:solidFill>
                  <a:prstClr val="black"/>
                </a:solidFill>
                <a:ea typeface="+mj-ea"/>
                <a:cs typeface="Times New Roman" panose="02020603050405020304" pitchFamily="18" charset="0"/>
              </a:rPr>
              <a:t>مشتى الحلو	 	تشرين ثاني 1964</a:t>
            </a:r>
          </a:p>
          <a:p>
            <a:pPr algn="r" rtl="1"/>
            <a:r>
              <a:rPr lang="ar-SY" sz="1600" dirty="0">
                <a:solidFill>
                  <a:prstClr val="black"/>
                </a:solidFill>
                <a:ea typeface="+mj-ea"/>
                <a:cs typeface="+mj-cs"/>
              </a:rPr>
              <a:t>		</a:t>
            </a:r>
            <a:r>
              <a:rPr lang="ar-SY" sz="1600" dirty="0">
                <a:cs typeface="+mj-cs"/>
              </a:rPr>
              <a:t>سنة باحتمال </a:t>
            </a:r>
            <a:r>
              <a:rPr lang="ar-SY" sz="1600" dirty="0">
                <a:solidFill>
                  <a:prstClr val="black"/>
                </a:solidFill>
                <a:ea typeface="+mj-ea"/>
                <a:cs typeface="Times New Roman" panose="02020603050405020304" pitchFamily="18" charset="0"/>
              </a:rPr>
              <a:t>ورود</a:t>
            </a:r>
            <a:r>
              <a:rPr lang="ar-SY" dirty="0">
                <a:solidFill>
                  <a:prstClr val="black"/>
                </a:solidFill>
                <a:ea typeface="+mj-ea"/>
                <a:cs typeface="Times New Roman" panose="02020603050405020304" pitchFamily="18" charset="0"/>
              </a:rPr>
              <a:t> </a:t>
            </a:r>
            <a:r>
              <a:rPr lang="en-US" sz="1600" dirty="0">
                <a:solidFill>
                  <a:prstClr val="black"/>
                </a:solidFill>
                <a:ea typeface="+mj-ea"/>
                <a:cs typeface="Times New Roman" panose="02020603050405020304" pitchFamily="18" charset="0"/>
              </a:rPr>
              <a:t>P=50%</a:t>
            </a:r>
            <a:endParaRPr lang="ar-SY" sz="1600" dirty="0">
              <a:solidFill>
                <a:prstClr val="black"/>
              </a:solidFill>
              <a:ea typeface="+mj-ea"/>
              <a:cs typeface="Times New Roman" panose="02020603050405020304" pitchFamily="18" charset="0"/>
            </a:endParaRPr>
          </a:p>
          <a:p>
            <a:pPr algn="r" rtl="1"/>
            <a:r>
              <a:rPr lang="ar-SY" dirty="0">
                <a:solidFill>
                  <a:prstClr val="black"/>
                </a:solidFill>
                <a:ea typeface="+mj-ea"/>
                <a:cs typeface="Times New Roman" panose="02020603050405020304" pitchFamily="18" charset="0"/>
              </a:rPr>
              <a:t>رافد الحلاج		7 كانون ثاني 2015</a:t>
            </a:r>
          </a:p>
          <a:p>
            <a:pPr algn="r" rtl="1"/>
            <a:r>
              <a:rPr lang="ar-SY" sz="1600" dirty="0">
                <a:solidFill>
                  <a:prstClr val="black"/>
                </a:solidFill>
                <a:ea typeface="+mj-ea"/>
                <a:cs typeface="Times New Roman" panose="02020603050405020304" pitchFamily="18" charset="0"/>
              </a:rPr>
              <a:t>		تأخر 38-42 يوماً</a:t>
            </a:r>
          </a:p>
          <a:p>
            <a:pPr algn="r" rtl="1"/>
            <a:r>
              <a:rPr lang="ar-SY" dirty="0">
                <a:solidFill>
                  <a:prstClr val="black"/>
                </a:solidFill>
                <a:ea typeface="+mj-ea"/>
                <a:cs typeface="Times New Roman" panose="02020603050405020304" pitchFamily="18" charset="0"/>
              </a:rPr>
              <a:t>رافد الحلاج	 	14 كانون ثاني 2022</a:t>
            </a:r>
          </a:p>
          <a:p>
            <a:pPr algn="r" rtl="1"/>
            <a:r>
              <a:rPr lang="ar-SY" sz="1600" dirty="0"/>
              <a:t>		تأخر يزيد عن </a:t>
            </a:r>
            <a:r>
              <a:rPr lang="ar-SY" sz="1600" dirty="0">
                <a:cs typeface="+mj-cs"/>
              </a:rPr>
              <a:t>1.5</a:t>
            </a:r>
            <a:r>
              <a:rPr lang="ar-SY" sz="1600" dirty="0"/>
              <a:t>شهر</a:t>
            </a:r>
          </a:p>
        </p:txBody>
      </p:sp>
      <p:sp>
        <p:nvSpPr>
          <p:cNvPr id="14"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8" name="Rectangle 17"/>
          <p:cNvSpPr/>
          <p:nvPr/>
        </p:nvSpPr>
        <p:spPr>
          <a:xfrm>
            <a:off x="2555776" y="155307"/>
            <a:ext cx="6441497" cy="461665"/>
          </a:xfrm>
          <a:prstGeom prst="rect">
            <a:avLst/>
          </a:prstGeom>
        </p:spPr>
        <p:txBody>
          <a:bodyPr wrap="square">
            <a:spAutoFit/>
          </a:bodyPr>
          <a:lstStyle/>
          <a:p>
            <a:r>
              <a:rPr lang="ar-SY" sz="2400" dirty="0">
                <a:solidFill>
                  <a:prstClr val="black"/>
                </a:solidFill>
              </a:rPr>
              <a:t>مدخل- ضرورة في أساسيات التخطيط الاقتصادي المكاني والبيئي</a:t>
            </a:r>
            <a:endParaRPr lang="ar-SY" dirty="0"/>
          </a:p>
        </p:txBody>
      </p:sp>
    </p:spTree>
    <p:extLst>
      <p:ext uri="{BB962C8B-B14F-4D97-AF65-F5344CB8AC3E}">
        <p14:creationId xmlns:p14="http://schemas.microsoft.com/office/powerpoint/2010/main" val="268023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512" y="546448"/>
            <a:ext cx="7774808" cy="461665"/>
          </a:xfrm>
          <a:prstGeom prst="rect">
            <a:avLst/>
          </a:prstGeom>
          <a:noFill/>
        </p:spPr>
        <p:txBody>
          <a:bodyPr wrap="square" rtlCol="0">
            <a:spAutoFit/>
          </a:bodyPr>
          <a:lstStyle/>
          <a:p>
            <a:pPr lvl="0" algn="r" rtl="1"/>
            <a:r>
              <a:rPr kumimoji="0" lang="ar-SY"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هل هناك تغيرات مناخية؟ - </a:t>
            </a:r>
            <a:r>
              <a:rPr kumimoji="0" lang="ar-SY"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الفيضانات اللحظية وتأثيرات تغيّر الغطاء الأرضي  </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Rectangle 2"/>
          <p:cNvSpPr/>
          <p:nvPr/>
        </p:nvSpPr>
        <p:spPr>
          <a:xfrm>
            <a:off x="5364087" y="1073942"/>
            <a:ext cx="3633035" cy="4154984"/>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أعالي</a:t>
            </a:r>
            <a:r>
              <a:rPr kumimoji="0" lang="en-US"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ar-SY"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حوض نهر الأبرش:</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مشتى الحلو	 	رافد الحلاج		1 كانون ثاني 2026</a:t>
            </a:r>
          </a:p>
          <a:p>
            <a:pPr lvl="0" algn="just" rtl="1"/>
            <a:r>
              <a:rPr lang="ar-SY" sz="1600" dirty="0">
                <a:solidFill>
                  <a:prstClr val="black"/>
                </a:solidFill>
                <a:cs typeface="Times New Roman" panose="02020603050405020304" pitchFamily="18" charset="0"/>
              </a:rPr>
              <a:t>   بدء جريان رافد الحلاج صباح 1 كانون الثاني 2026  بعد أمطار ليلة عاصفة (</a:t>
            </a:r>
            <a:r>
              <a:rPr lang="ar-SY" sz="1400" dirty="0">
                <a:solidFill>
                  <a:prstClr val="black"/>
                </a:solidFill>
                <a:cs typeface="Times New Roman" panose="02020603050405020304" pitchFamily="18" charset="0"/>
              </a:rPr>
              <a:t>31 كانون الأول 2025</a:t>
            </a:r>
            <a:r>
              <a:rPr lang="ar-SY" sz="1600" dirty="0">
                <a:solidFill>
                  <a:prstClr val="black"/>
                </a:solidFill>
                <a:cs typeface="Times New Roman" panose="02020603050405020304" pitchFamily="18" charset="0"/>
              </a:rPr>
              <a:t>) لأكثر من 95 مم\يوم </a:t>
            </a:r>
            <a:r>
              <a:rPr lang="ar-SY" sz="1600" dirty="0" err="1">
                <a:solidFill>
                  <a:prstClr val="black"/>
                </a:solidFill>
                <a:cs typeface="Times New Roman" panose="02020603050405020304" pitchFamily="18" charset="0"/>
              </a:rPr>
              <a:t>بشدات</a:t>
            </a:r>
            <a:r>
              <a:rPr lang="ar-SY" sz="1600" dirty="0">
                <a:solidFill>
                  <a:prstClr val="black"/>
                </a:solidFill>
                <a:cs typeface="Times New Roman" panose="02020603050405020304" pitchFamily="18" charset="0"/>
              </a:rPr>
              <a:t> بعضها تجاوز 125 مم\ساعة.</a:t>
            </a:r>
          </a:p>
          <a:p>
            <a:pPr lvl="0" algn="just" rtl="1"/>
            <a:endParaRPr kumimoji="0" lang="ar-SY"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lvl="0" algn="just" rtl="1"/>
            <a:r>
              <a:rPr lang="ar-SY" sz="1600" dirty="0">
                <a:solidFill>
                  <a:srgbClr val="080809"/>
                </a:solidFill>
                <a:latin typeface="Segoe UI Historic"/>
              </a:rPr>
              <a:t>   التصريف ضمن المجال 5.6-7.0 م</a:t>
            </a:r>
            <a:r>
              <a:rPr lang="ar-SY" sz="1600" baseline="30000" dirty="0">
                <a:solidFill>
                  <a:srgbClr val="080809"/>
                </a:solidFill>
                <a:latin typeface="Segoe UI Historic"/>
              </a:rPr>
              <a:t>3</a:t>
            </a:r>
            <a:r>
              <a:rPr lang="ar-SY" sz="1600" dirty="0">
                <a:solidFill>
                  <a:srgbClr val="080809"/>
                </a:solidFill>
                <a:latin typeface="Segoe UI Historic"/>
              </a:rPr>
              <a:t>\ثانية وفقاً لسرعة حركة أجسام طافية في مقطع محصور (تم تقدير السرعة في المجال 2.0-2.35 م\ثانية).</a:t>
            </a:r>
          </a:p>
          <a:p>
            <a:pPr lvl="0" algn="just" rtl="1"/>
            <a:endParaRPr lang="ar-SY" sz="800" dirty="0">
              <a:solidFill>
                <a:srgbClr val="080809"/>
              </a:solidFill>
              <a:latin typeface="Segoe UI Historic"/>
            </a:endParaRPr>
          </a:p>
          <a:p>
            <a:pPr lvl="0" algn="just" rtl="1"/>
            <a:r>
              <a:rPr lang="ar-SY" sz="1600" dirty="0">
                <a:solidFill>
                  <a:srgbClr val="080809"/>
                </a:solidFill>
                <a:latin typeface="Segoe UI Historic"/>
              </a:rPr>
              <a:t> هذا </a:t>
            </a:r>
            <a:r>
              <a:rPr lang="ar-SY" sz="1600" dirty="0" err="1">
                <a:solidFill>
                  <a:srgbClr val="080809"/>
                </a:solidFill>
                <a:latin typeface="Segoe UI Historic"/>
              </a:rPr>
              <a:t>يتواءم</a:t>
            </a:r>
            <a:r>
              <a:rPr lang="ar-SY" sz="1600" dirty="0">
                <a:solidFill>
                  <a:srgbClr val="080809"/>
                </a:solidFill>
                <a:latin typeface="Segoe UI Historic"/>
              </a:rPr>
              <a:t> مع مساحة المسقط المائي وكميات الهطل الإجمالية، ويُعبِّر بشكل واضح عن ارتفاع متزايد في معامل الجريان بفعل تدهور الغطاء </a:t>
            </a:r>
            <a:r>
              <a:rPr lang="ar-SY" sz="1600" dirty="0" err="1">
                <a:solidFill>
                  <a:srgbClr val="080809"/>
                </a:solidFill>
                <a:latin typeface="Segoe UI Historic"/>
              </a:rPr>
              <a:t>الغابوي</a:t>
            </a:r>
            <a:r>
              <a:rPr lang="ar-SY" sz="1600" dirty="0">
                <a:solidFill>
                  <a:srgbClr val="080809"/>
                </a:solidFill>
                <a:latin typeface="Segoe UI Historic"/>
              </a:rPr>
              <a:t> ونتاج تكرار الحرائق وتغيّر استعمالات الأراضي.</a:t>
            </a:r>
          </a:p>
        </p:txBody>
      </p:sp>
      <p:sp>
        <p:nvSpPr>
          <p:cNvPr id="14"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8" name="Rectangle 17"/>
          <p:cNvSpPr/>
          <p:nvPr/>
        </p:nvSpPr>
        <p:spPr>
          <a:xfrm>
            <a:off x="2555776" y="155307"/>
            <a:ext cx="644149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مدخل- ضرورة في أساسيات التخطيط الاقتصادي المكاني والبيئي</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2" name="Picture 1"/>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7504" y="1048236"/>
            <a:ext cx="5112568" cy="2875820"/>
          </a:xfrm>
          <a:prstGeom prst="rect">
            <a:avLst/>
          </a:prstGeom>
        </p:spPr>
      </p:pic>
      <p:sp>
        <p:nvSpPr>
          <p:cNvPr id="4" name="Rectangle 3"/>
          <p:cNvSpPr/>
          <p:nvPr/>
        </p:nvSpPr>
        <p:spPr>
          <a:xfrm>
            <a:off x="481326" y="5294755"/>
            <a:ext cx="6624736" cy="646331"/>
          </a:xfrm>
          <a:prstGeom prst="rect">
            <a:avLst/>
          </a:prstGeom>
        </p:spPr>
        <p:txBody>
          <a:bodyPr wrap="square">
            <a:spAutoFit/>
          </a:bodyPr>
          <a:lstStyle/>
          <a:p>
            <a:r>
              <a:rPr lang="en-US" dirty="0">
                <a:hlinkClick r:id="rId4"/>
              </a:rPr>
              <a:t>https://www.facebook.com/ahd.khoury/videos/1607662237327035/?rdid=aa8Qo4Rm3mftwvaC#</a:t>
            </a:r>
            <a:r>
              <a:rPr lang="en-US" dirty="0"/>
              <a:t> </a:t>
            </a:r>
            <a:endParaRPr lang="ar-SY" dirty="0"/>
          </a:p>
        </p:txBody>
      </p:sp>
    </p:spTree>
    <p:extLst>
      <p:ext uri="{BB962C8B-B14F-4D97-AF65-F5344CB8AC3E}">
        <p14:creationId xmlns:p14="http://schemas.microsoft.com/office/powerpoint/2010/main" val="4019170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55361" y="881584"/>
            <a:ext cx="7301532" cy="523220"/>
          </a:xfrm>
          <a:prstGeom prst="rect">
            <a:avLst/>
          </a:prstGeom>
          <a:noFill/>
        </p:spPr>
        <p:txBody>
          <a:bodyPr wrap="square" rtlCol="0">
            <a:spAutoFit/>
          </a:bodyPr>
          <a:lstStyle/>
          <a:p>
            <a:pPr lvl="0" algn="r" rtl="1"/>
            <a:r>
              <a:rPr kumimoji="0" lang="ar-SY"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هل هناك تغيرات مناخية؟ </a:t>
            </a:r>
            <a:r>
              <a:rPr kumimoji="0" lang="ar-SY" sz="2800" b="1" i="0" u="none" strike="noStrike" kern="1200" cap="none" spc="0" normalizeH="0" noProof="0" dirty="0">
                <a:ln>
                  <a:noFill/>
                </a:ln>
                <a:solidFill>
                  <a:prstClr val="black"/>
                </a:solidFill>
                <a:effectLst/>
                <a:uLnTx/>
                <a:uFillTx/>
                <a:latin typeface="Arial" pitchFamily="34" charset="0"/>
                <a:ea typeface="+mn-ea"/>
                <a:cs typeface="Arial" pitchFamily="34" charset="0"/>
              </a:rPr>
              <a:t> </a:t>
            </a:r>
            <a:r>
              <a:rPr kumimoji="0" lang="ar-SY"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lang="ar-SY" sz="2400" b="1" dirty="0"/>
              <a:t>التغيرات </a:t>
            </a:r>
            <a:r>
              <a:rPr lang="ar-SY" sz="2400" b="1" dirty="0" err="1"/>
              <a:t>الهيدرولية</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3" name="Picture 22"/>
          <p:cNvPicPr/>
          <p:nvPr/>
        </p:nvPicPr>
        <p:blipFill rotWithShape="1">
          <a:blip>
            <a:extLst>
              <a:ext uri="{28A0092B-C50C-407E-A947-70E740481C1C}">
                <a14:useLocalDpi xmlns:a14="http://schemas.microsoft.com/office/drawing/2010/main" val="0"/>
              </a:ext>
            </a:extLst>
          </a:blip>
          <a:srcRect l="1768" t="1633" r="1897" b="1340"/>
          <a:stretch/>
        </p:blipFill>
        <p:spPr bwMode="auto">
          <a:xfrm>
            <a:off x="251520" y="1338891"/>
            <a:ext cx="3882390" cy="3526790"/>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251520" y="5076742"/>
            <a:ext cx="3882390" cy="553998"/>
          </a:xfrm>
          <a:prstGeom prst="rect">
            <a:avLst/>
          </a:prstGeom>
        </p:spPr>
        <p:txBody>
          <a:bodyPr wrap="square">
            <a:spAutoFit/>
          </a:bodyPr>
          <a:lstStyle/>
          <a:p>
            <a:r>
              <a:rPr lang="ar-SA" baseline="30000" dirty="0">
                <a:ea typeface="Calibri" panose="020F0502020204030204" pitchFamily="34" charset="0"/>
                <a:cs typeface="+mj-cs"/>
              </a:rPr>
              <a:t>خارطة توزّع تأثيرات تغيرات المناخ المتوقعة على التغيّر المتوقع في المتوسط السنوي </a:t>
            </a:r>
            <a:r>
              <a:rPr lang="ar-SA" baseline="30000" dirty="0" err="1">
                <a:ea typeface="Calibri" panose="020F0502020204030204" pitchFamily="34" charset="0"/>
                <a:cs typeface="+mj-cs"/>
              </a:rPr>
              <a:t>لجريانات</a:t>
            </a:r>
            <a:r>
              <a:rPr lang="ar-SA" baseline="30000" dirty="0">
                <a:ea typeface="Calibri" panose="020F0502020204030204" pitchFamily="34" charset="0"/>
                <a:cs typeface="+mj-cs"/>
              </a:rPr>
              <a:t> المياه السطحية الناجمة عن الأمطار</a:t>
            </a:r>
            <a:endParaRPr lang="ar-SY" dirty="0">
              <a:cs typeface="+mj-cs"/>
            </a:endParaRPr>
          </a:p>
        </p:txBody>
      </p:sp>
      <p:pic>
        <p:nvPicPr>
          <p:cNvPr id="24" name="Picture 2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bwMode="auto">
          <a:xfrm>
            <a:off x="4334438" y="3766533"/>
            <a:ext cx="4537721" cy="2648562"/>
          </a:xfrm>
          <a:prstGeom prst="rect">
            <a:avLst/>
          </a:prstGeom>
          <a:noFill/>
        </p:spPr>
      </p:pic>
      <p:sp>
        <p:nvSpPr>
          <p:cNvPr id="8"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1" name="Rectangle 10"/>
          <p:cNvSpPr/>
          <p:nvPr/>
        </p:nvSpPr>
        <p:spPr>
          <a:xfrm>
            <a:off x="2555776" y="155307"/>
            <a:ext cx="6441497" cy="461665"/>
          </a:xfrm>
          <a:prstGeom prst="rect">
            <a:avLst/>
          </a:prstGeom>
        </p:spPr>
        <p:txBody>
          <a:bodyPr wrap="square">
            <a:spAutoFit/>
          </a:bodyPr>
          <a:lstStyle/>
          <a:p>
            <a:r>
              <a:rPr lang="ar-SY" sz="2400" dirty="0">
                <a:solidFill>
                  <a:prstClr val="black"/>
                </a:solidFill>
              </a:rPr>
              <a:t>مدخل- ضرورة في أساسيات التخطيط الاقتصادي المكاني والبيئي</a:t>
            </a:r>
            <a:endParaRPr lang="ar-SY" dirty="0"/>
          </a:p>
        </p:txBody>
      </p:sp>
    </p:spTree>
    <p:extLst>
      <p:ext uri="{BB962C8B-B14F-4D97-AF65-F5344CB8AC3E}">
        <p14:creationId xmlns:p14="http://schemas.microsoft.com/office/powerpoint/2010/main" val="4108893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6"/>
          <p:cNvSpPr>
            <a:spLocks noChangeArrowheads="1"/>
          </p:cNvSpPr>
          <p:nvPr/>
        </p:nvSpPr>
        <p:spPr bwMode="auto">
          <a:xfrm>
            <a:off x="197694" y="1382562"/>
            <a:ext cx="873199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محدد أساس – مورد طبيعي لا يمكن تعويضه أو الاستغناء عنه.</a:t>
            </a:r>
          </a:p>
          <a:p>
            <a:pPr lvl="0" algn="just" rtl="1">
              <a:defRPr/>
            </a:pPr>
            <a:endParaRPr lang="ar-SY" sz="1200" dirty="0"/>
          </a:p>
          <a:p>
            <a:pPr algn="just" rtl="1">
              <a:defRPr/>
            </a:pPr>
            <a:r>
              <a:rPr lang="ar-SY" sz="2400" dirty="0">
                <a:solidFill>
                  <a:prstClr val="black"/>
                </a:solidFill>
                <a:latin typeface="Calibri"/>
                <a:cs typeface="Arial" panose="020B0604020202020204" pitchFamily="34" charset="0"/>
              </a:rPr>
              <a:t>ارتباط مكاني أصيل – حوض مائي ودورة هيدرولوجية؛</a:t>
            </a:r>
          </a:p>
          <a:p>
            <a:pPr algn="just" rtl="1">
              <a:defRPr/>
            </a:pPr>
            <a:r>
              <a:rPr lang="ar-SY" sz="2400" dirty="0">
                <a:solidFill>
                  <a:prstClr val="black"/>
                </a:solidFill>
                <a:latin typeface="Calibri"/>
                <a:cs typeface="Arial" panose="020B0604020202020204" pitchFamily="34" charset="0"/>
              </a:rPr>
              <a:t>		  -  تنوّع حيوي مكاني وطابق بيو مناخي. </a:t>
            </a:r>
          </a:p>
          <a:p>
            <a:pPr lvl="0" algn="just" rtl="1">
              <a:defRPr/>
            </a:pPr>
            <a:r>
              <a:rPr lang="ar-SY" sz="1200" dirty="0"/>
              <a:t/>
            </a:r>
            <a:br>
              <a:rPr lang="ar-SY" sz="1200" dirty="0"/>
            </a:br>
            <a:r>
              <a:rPr lang="ar-SY" sz="2400" dirty="0">
                <a:solidFill>
                  <a:prstClr val="black"/>
                </a:solidFill>
                <a:latin typeface="Calibri"/>
                <a:cs typeface="Arial" panose="020B0604020202020204" pitchFamily="34" charset="0"/>
              </a:rPr>
              <a:t>علاقته بمحددات تنمية القطاعات الأخرى المرتبطة: </a:t>
            </a:r>
          </a:p>
          <a:p>
            <a:pPr marL="342900" lvl="0" indent="-342900" algn="just" rtl="1">
              <a:buFontTx/>
              <a:buChar char="-"/>
              <a:defRPr/>
            </a:pPr>
            <a:r>
              <a:rPr lang="ar-SY" sz="2400" dirty="0">
                <a:solidFill>
                  <a:prstClr val="black"/>
                </a:solidFill>
                <a:latin typeface="Calibri"/>
                <a:cs typeface="Arial" panose="020B0604020202020204" pitchFamily="34" charset="0"/>
              </a:rPr>
              <a:t>الطاقة؛ </a:t>
            </a:r>
          </a:p>
          <a:p>
            <a:pPr marL="342900" lvl="0" indent="-342900" algn="just" rtl="1">
              <a:buFontTx/>
              <a:buChar char="-"/>
              <a:defRPr/>
            </a:pPr>
            <a:r>
              <a:rPr lang="ar-SY" sz="2400" dirty="0">
                <a:solidFill>
                  <a:prstClr val="black"/>
                </a:solidFill>
                <a:latin typeface="Calibri"/>
                <a:cs typeface="Arial" panose="020B0604020202020204" pitchFamily="34" charset="0"/>
              </a:rPr>
              <a:t>الاستخدامات القطاعية المختلفة ضمن الموئل؛</a:t>
            </a:r>
          </a:p>
          <a:p>
            <a:pPr marL="342900" lvl="0" indent="-342900" algn="just" rtl="1">
              <a:buFontTx/>
              <a:buChar char="-"/>
              <a:defRPr/>
            </a:pPr>
            <a:r>
              <a:rPr lang="ar-SY" sz="2400" dirty="0">
                <a:solidFill>
                  <a:prstClr val="black"/>
                </a:solidFill>
                <a:latin typeface="Calibri"/>
                <a:cs typeface="Arial" panose="020B0604020202020204" pitchFamily="34" charset="0"/>
              </a:rPr>
              <a:t>للحفاظ على البيئة.	</a:t>
            </a:r>
          </a:p>
        </p:txBody>
      </p:sp>
      <p:sp>
        <p:nvSpPr>
          <p:cNvPr id="10" name="مستطيل 5"/>
          <p:cNvSpPr>
            <a:spLocks noChangeArrowheads="1"/>
          </p:cNvSpPr>
          <p:nvPr/>
        </p:nvSpPr>
        <p:spPr bwMode="auto">
          <a:xfrm>
            <a:off x="214313" y="4433044"/>
            <a:ext cx="87153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كيف نفهم هذا كمخططين؟</a:t>
            </a:r>
          </a:p>
          <a:p>
            <a:pPr lvl="0" algn="just" rtl="1">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هي مرتكزات أساس </a:t>
            </a:r>
            <a:r>
              <a:rPr kumimoji="0" lang="ar-SY" sz="2000" b="0" i="0" u="none" strike="noStrike" kern="1200" cap="none" spc="0" normalizeH="0" baseline="0" noProof="0" dirty="0" err="1">
                <a:ln>
                  <a:noFill/>
                </a:ln>
                <a:solidFill>
                  <a:prstClr val="black"/>
                </a:solidFill>
                <a:effectLst/>
                <a:uLnTx/>
                <a:uFillTx/>
                <a:latin typeface="Calibri"/>
                <a:cs typeface="Arial" panose="020B0604020202020204" pitchFamily="34" charset="0"/>
              </a:rPr>
              <a:t>مفاهيمية</a:t>
            </a: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 تربط العلاقات </a:t>
            </a:r>
            <a:r>
              <a:rPr lang="ar-SY" sz="2000" dirty="0" err="1">
                <a:ea typeface="Calibri" panose="020F0502020204030204" pitchFamily="34" charset="0"/>
                <a:cs typeface="Times New Roman" panose="02020603050405020304" pitchFamily="18" charset="0"/>
              </a:rPr>
              <a:t>المشيجية</a:t>
            </a:r>
            <a:r>
              <a:rPr lang="ar-SY" sz="2000" dirty="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rPr>
              <a:t>the Nexus of</a:t>
            </a:r>
            <a:r>
              <a:rPr lang="ar-SY" sz="2000" dirty="0">
                <a:latin typeface="Times New Roman" panose="02020603050405020304" pitchFamily="18" charset="0"/>
                <a:ea typeface="Calibri" panose="020F0502020204030204" pitchFamily="34" charset="0"/>
              </a:rPr>
              <a:t>) التبادلية الأفقية </a:t>
            </a:r>
            <a:r>
              <a:rPr lang="ar-SY" sz="2000" dirty="0" err="1">
                <a:latin typeface="Times New Roman" panose="02020603050405020304" pitchFamily="18" charset="0"/>
                <a:ea typeface="Calibri" panose="020F0502020204030204" pitchFamily="34" charset="0"/>
              </a:rPr>
              <a:t>والشاقولية</a:t>
            </a:r>
            <a:r>
              <a:rPr lang="ar-SY" sz="2000" dirty="0">
                <a:latin typeface="Times New Roman" panose="02020603050405020304" pitchFamily="18" charset="0"/>
                <a:ea typeface="Calibri" panose="020F0502020204030204" pitchFamily="34" charset="0"/>
              </a:rPr>
              <a:t> ضمن قطاع إدارة واستثمار الموارد المائية باعتبار ته الموارد محدداً مانعاً لتنفيذ الخطط المكانية حال وجود عجز في تغطية الطلب عليها، وتُبرَزُ أهمية تلك العلاقات مع قطاعات الاقتصاد الوطني الأخرى من خلال توابع عوائد ومنفعة يُمكِن الوصول إلى حلول منطقية لها ضمن شروط أولية أو حدّية متعلّقة أساساً ببنية القطاعات الهيكلية ومرتبطة أيضاً بالبنى التحتية المستخدَمة التي تُمكِّن تحقق العمليات الإنتاجية والتكنولوجية المرتبطة شديدة التعقيد في كافة القطاعات الاقتصادية المساهمة في التنمية.</a:t>
            </a:r>
            <a:endPar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sp>
        <p:nvSpPr>
          <p:cNvPr id="4" name="TextBox 3"/>
          <p:cNvSpPr txBox="1"/>
          <p:nvPr/>
        </p:nvSpPr>
        <p:spPr>
          <a:xfrm>
            <a:off x="2803865" y="920896"/>
            <a:ext cx="6193408" cy="46166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أين هي الموارد المائية في آليات التخطيط الإقليمي؟</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555776" y="155307"/>
            <a:ext cx="6441497" cy="461665"/>
          </a:xfrm>
          <a:prstGeom prst="rect">
            <a:avLst/>
          </a:prstGeom>
        </p:spPr>
        <p:txBody>
          <a:bodyPr wrap="square">
            <a:spAutoFit/>
          </a:bodyPr>
          <a:lstStyle/>
          <a:p>
            <a:r>
              <a:rPr lang="ar-SY" sz="2400" dirty="0">
                <a:solidFill>
                  <a:prstClr val="black"/>
                </a:solidFill>
              </a:rPr>
              <a:t>مدخل- ضرورة في أساسيات التخطيط الاقتصادي المكاني والبيئي</a:t>
            </a:r>
            <a:endParaRPr lang="ar-SY" dirty="0"/>
          </a:p>
        </p:txBody>
      </p:sp>
    </p:spTree>
    <p:extLst>
      <p:ext uri="{BB962C8B-B14F-4D97-AF65-F5344CB8AC3E}">
        <p14:creationId xmlns:p14="http://schemas.microsoft.com/office/powerpoint/2010/main" val="366134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6"/>
          <p:cNvSpPr>
            <a:spLocks noChangeArrowheads="1"/>
          </p:cNvSpPr>
          <p:nvPr/>
        </p:nvSpPr>
        <p:spPr bwMode="auto">
          <a:xfrm>
            <a:off x="197694" y="1824494"/>
            <a:ext cx="873199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تنوعها، حتى في المكان المحدد، والقائم على:</a:t>
            </a:r>
          </a:p>
          <a:p>
            <a:pPr marL="800100" lvl="1" indent="-342900" algn="just" rtl="1">
              <a:buFont typeface="Wingdings" panose="05000000000000000000" pitchFamily="2" charset="2"/>
              <a:buChar char="ü"/>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فسيفساء التكامل الوظيفي؛</a:t>
            </a:r>
          </a:p>
          <a:p>
            <a:pPr marL="1257300" lvl="2" indent="-342900" algn="just" rtl="1">
              <a:buFont typeface="Wingdings" panose="05000000000000000000" pitchFamily="2" charset="2"/>
              <a:buChar char="ü"/>
              <a:defRPr/>
            </a:pPr>
            <a:r>
              <a:rPr lang="ar-SY" sz="2000" dirty="0">
                <a:solidFill>
                  <a:prstClr val="black"/>
                </a:solidFill>
                <a:latin typeface="Calibri"/>
                <a:cs typeface="Arial" panose="020B0604020202020204" pitchFamily="34" charset="0"/>
              </a:rPr>
              <a:t>تنوّع أنماط العمالة </a:t>
            </a:r>
            <a:r>
              <a:rPr lang="ar-SY" sz="2000" dirty="0" err="1">
                <a:solidFill>
                  <a:prstClr val="black"/>
                </a:solidFill>
                <a:latin typeface="Calibri"/>
                <a:cs typeface="Arial" panose="020B0604020202020204" pitchFamily="34" charset="0"/>
              </a:rPr>
              <a:t>المازجة</a:t>
            </a:r>
            <a:r>
              <a:rPr lang="ar-SY" sz="2000" dirty="0">
                <a:solidFill>
                  <a:prstClr val="black"/>
                </a:solidFill>
                <a:latin typeface="Calibri"/>
                <a:cs typeface="Arial" panose="020B0604020202020204" pitchFamily="34" charset="0"/>
              </a:rPr>
              <a:t> بين القوة والعقل ومهارة التوزيع الأسري للمهام؛</a:t>
            </a:r>
          </a:p>
          <a:p>
            <a:pPr marL="1714500" lvl="3" indent="-342900" algn="just" rtl="1">
              <a:buFont typeface="Wingdings" panose="05000000000000000000" pitchFamily="2" charset="2"/>
              <a:buChar char="ü"/>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العلاقة</a:t>
            </a:r>
            <a:r>
              <a:rPr kumimoji="0" lang="ar-SY" sz="2000" b="0" i="0" u="none" strike="noStrike" kern="1200" cap="none" spc="0" normalizeH="0" noProof="0" dirty="0">
                <a:ln>
                  <a:noFill/>
                </a:ln>
                <a:solidFill>
                  <a:prstClr val="black"/>
                </a:solidFill>
                <a:effectLst/>
                <a:uLnTx/>
                <a:uFillTx/>
                <a:latin typeface="Calibri"/>
                <a:cs typeface="Arial" panose="020B0604020202020204" pitchFamily="34" charset="0"/>
              </a:rPr>
              <a:t> النشطة المحرّضة لتطوّر الوعي بين تنازع المصالح وصراع أضداد (أنماط تفاعل وأجيال).</a:t>
            </a:r>
          </a:p>
          <a:p>
            <a:pPr lvl="3" algn="just" rtl="1">
              <a:defRPr/>
            </a:pPr>
            <a:endParaRPr kumimoji="0" lang="ar-SY" sz="1200" b="0" i="0" u="none" strike="noStrike" kern="1200" cap="none" spc="0" normalizeH="0" baseline="0" noProof="0" dirty="0">
              <a:ln>
                <a:noFill/>
              </a:ln>
              <a:solidFill>
                <a:prstClr val="black"/>
              </a:solidFill>
              <a:effectLst/>
              <a:uLnTx/>
              <a:uFillTx/>
              <a:latin typeface="Calibri"/>
              <a:cs typeface="Arial" panose="020B0604020202020204" pitchFamily="34" charset="0"/>
            </a:endParaRPr>
          </a:p>
          <a:p>
            <a:pPr lvl="3" algn="just" rtl="1">
              <a:defRPr/>
            </a:pPr>
            <a:endParaRPr kumimoji="0" lang="ar-SY" sz="1200" b="0" i="0" u="none" strike="noStrike" kern="1200" cap="none" spc="0" normalizeH="0" baseline="0" noProof="0" dirty="0">
              <a:ln>
                <a:noFill/>
              </a:ln>
              <a:solidFill>
                <a:prstClr val="black"/>
              </a:solidFill>
              <a:effectLst/>
              <a:uLnTx/>
              <a:uFillTx/>
              <a:latin typeface="Calibri"/>
              <a:cs typeface="Arial" panose="020B0604020202020204" pitchFamily="34" charset="0"/>
            </a:endParaRPr>
          </a:p>
          <a:p>
            <a:pPr marL="171450" marR="0" lvl="0" indent="-171450" algn="just" defTabSz="914400" rtl="1"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إمكانيات فعالة ومجرّبة لاستخدام خلّاق لاقتصاديات العوَز من خلال: </a:t>
            </a:r>
          </a:p>
          <a:p>
            <a:pPr marL="800100" lvl="1" indent="-342900" algn="just" rtl="1">
              <a:buFont typeface="Wingdings" panose="05000000000000000000" pitchFamily="2" charset="2"/>
              <a:buChar char="ü"/>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التراكم الأولي غير العكوس للعوائد؛ </a:t>
            </a:r>
          </a:p>
          <a:p>
            <a:pPr marL="1257300" lvl="2" indent="-342900" algn="just" rtl="1">
              <a:buFont typeface="Wingdings" panose="05000000000000000000" pitchFamily="2" charset="2"/>
              <a:buChar char="ü"/>
              <a:defRPr/>
            </a:pPr>
            <a:r>
              <a:rPr lang="ar-SY" sz="2000" dirty="0">
                <a:solidFill>
                  <a:prstClr val="black"/>
                </a:solidFill>
                <a:latin typeface="Calibri"/>
                <a:cs typeface="Arial" panose="020B0604020202020204" pitchFamily="34" charset="0"/>
              </a:rPr>
              <a:t>الحد الأدنى من تأمين الغذاء (</a:t>
            </a:r>
            <a:r>
              <a:rPr lang="ar-SY" sz="2000" dirty="0">
                <a:solidFill>
                  <a:prstClr val="black"/>
                </a:solidFill>
              </a:rPr>
              <a:t>الوصول إلى كفاف عدم الفناء).</a:t>
            </a:r>
          </a:p>
          <a:p>
            <a:pPr lvl="2" algn="just" rtl="1">
              <a:defRPr/>
            </a:pPr>
            <a:endParaRPr kumimoji="0" lang="ar-SY"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lvl="2" algn="just" rtl="1">
              <a:defRPr/>
            </a:pPr>
            <a:endParaRPr kumimoji="0" lang="ar-SY"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71450" marR="0" lvl="0" indent="-171450" algn="just" defTabSz="914400" rtl="1"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دور العرف والتقاليد المتراكمة (المجربة طويلاً) </a:t>
            </a: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كتراث له صبغة القانون الطبيعي كإرث</a:t>
            </a:r>
            <a:r>
              <a:rPr kumimoji="0" lang="ar-SY" sz="2000" b="0" i="0" u="none" strike="noStrike" kern="1200" cap="none" spc="0" normalizeH="0" noProof="0" dirty="0">
                <a:ln>
                  <a:noFill/>
                </a:ln>
                <a:solidFill>
                  <a:prstClr val="black"/>
                </a:solidFill>
                <a:effectLst/>
                <a:uLnTx/>
                <a:uFillTx/>
                <a:latin typeface="Calibri"/>
                <a:ea typeface="+mn-ea"/>
                <a:cs typeface="Arial" panose="020B0604020202020204" pitchFamily="34" charset="0"/>
              </a:rPr>
              <a:t> داخل في مقدَّسٍ هو أساس عام لبناء مجتمعي رصين.</a:t>
            </a:r>
            <a:endPar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 name="TextBox 3"/>
          <p:cNvSpPr txBox="1"/>
          <p:nvPr/>
        </p:nvSpPr>
        <p:spPr>
          <a:xfrm>
            <a:off x="1979712" y="1099966"/>
            <a:ext cx="6657921" cy="461665"/>
          </a:xfrm>
          <a:prstGeom prst="rect">
            <a:avLst/>
          </a:prstGeom>
          <a:noFill/>
        </p:spPr>
        <p:txBody>
          <a:bodyPr wrap="square" rtlCol="0">
            <a:spAutoFit/>
          </a:bodyPr>
          <a:lstStyle/>
          <a:p>
            <a:pPr lvl="0" algn="r" rtl="1">
              <a:defRPr/>
            </a:pPr>
            <a:r>
              <a:rPr kumimoji="0" lang="ar-SY"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لهذا مبرراته التي نَعي، </a:t>
            </a:r>
            <a:r>
              <a:rPr kumimoji="0" lang="ar-SY" sz="2400" b="1" i="0" u="none" strike="noStrike" kern="1200" cap="none" spc="0" normalizeH="0" noProof="0" dirty="0">
                <a:ln>
                  <a:noFill/>
                </a:ln>
                <a:solidFill>
                  <a:prstClr val="black"/>
                </a:solidFill>
                <a:effectLst/>
                <a:uLnTx/>
                <a:uFillTx/>
                <a:latin typeface="Arial" pitchFamily="34" charset="0"/>
                <a:ea typeface="+mn-ea"/>
                <a:cs typeface="Arial" pitchFamily="34" charset="0"/>
              </a:rPr>
              <a:t>وتقبع في خلفية </a:t>
            </a:r>
            <a:r>
              <a:rPr lang="ar-SY" sz="2400" b="1" dirty="0">
                <a:solidFill>
                  <a:prstClr val="black"/>
                </a:solidFill>
                <a:latin typeface="Arial" pitchFamily="34" charset="0"/>
              </a:rPr>
              <a:t>تصرفاتنا الاجتماعية ...</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555776" y="155307"/>
            <a:ext cx="6441497"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لماذا الزراعة؟</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26504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5"/>
          <p:cNvSpPr>
            <a:spLocks noChangeArrowheads="1"/>
          </p:cNvSpPr>
          <p:nvPr/>
        </p:nvSpPr>
        <p:spPr bwMode="auto">
          <a:xfrm>
            <a:off x="125413" y="908720"/>
            <a:ext cx="88390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بعض من مخرجات دراسة واقع القطاع الزراعي 2000- 2025</a:t>
            </a:r>
            <a:r>
              <a:rPr lang="ar-SY" sz="2400" dirty="0">
                <a:solidFill>
                  <a:prstClr val="black"/>
                </a:solidFill>
                <a:latin typeface="Calibri"/>
                <a:cs typeface="Arial" panose="020B0604020202020204" pitchFamily="34" charset="0"/>
              </a:rPr>
              <a:t> و... سواها.</a:t>
            </a:r>
          </a:p>
          <a:p>
            <a:pPr marL="342900" marR="0" lvl="0"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ar-SY" sz="2400" dirty="0">
              <a:solidFill>
                <a:prstClr val="black"/>
              </a:solidFill>
              <a:latin typeface="Calibri"/>
              <a:cs typeface="Arial" panose="020B0604020202020204" pitchFamily="34" charset="0"/>
            </a:endParaRPr>
          </a:p>
          <a:p>
            <a:pPr marL="800100" lvl="1" indent="-342900" algn="just" rtl="1">
              <a:buFont typeface="Wingdings" panose="05000000000000000000" pitchFamily="2" charset="2"/>
              <a:buChar char="Ø"/>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مدخل-</a:t>
            </a:r>
            <a:r>
              <a:rPr kumimoji="0" lang="ar-SY" sz="2400" b="0" i="0" u="none" strike="noStrike" kern="1200" cap="none" spc="0" normalizeH="0" noProof="0" dirty="0">
                <a:ln>
                  <a:noFill/>
                </a:ln>
                <a:solidFill>
                  <a:prstClr val="black"/>
                </a:solidFill>
                <a:effectLst/>
                <a:uLnTx/>
                <a:uFillTx/>
                <a:latin typeface="Calibri"/>
                <a:ea typeface="+mn-ea"/>
                <a:cs typeface="Arial" panose="020B0604020202020204" pitchFamily="34" charset="0"/>
              </a:rPr>
              <a:t> ضرورة في أساسيات التخطيط الاقتصادي المكاني وفي البيئة المكانية.</a:t>
            </a:r>
          </a:p>
          <a:p>
            <a:pPr marL="800100" lvl="1" indent="-342900" algn="just" rtl="1">
              <a:buFont typeface="Wingdings" panose="05000000000000000000" pitchFamily="2" charset="2"/>
              <a:buChar char="Ø"/>
              <a:defRPr/>
            </a:pPr>
            <a:endParaRPr kumimoji="0" lang="ar-SY" sz="2400" b="0" i="0" u="none" strike="noStrike" kern="1200" cap="none" spc="0" normalizeH="0" noProof="0" dirty="0">
              <a:ln>
                <a:noFill/>
              </a:ln>
              <a:solidFill>
                <a:prstClr val="black"/>
              </a:solidFill>
              <a:effectLst/>
              <a:uLnTx/>
              <a:uFillTx/>
              <a:latin typeface="Calibri"/>
              <a:ea typeface="+mn-ea"/>
              <a:cs typeface="Arial" panose="020B0604020202020204" pitchFamily="34" charset="0"/>
            </a:endParaRPr>
          </a:p>
          <a:p>
            <a:pPr marL="1257300" lvl="2" indent="-342900" algn="just" rtl="1">
              <a:buFont typeface="Wingdings" panose="05000000000000000000" pitchFamily="2" charset="2"/>
              <a:buChar char="Ø"/>
              <a:defRPr/>
            </a:pPr>
            <a:r>
              <a:rPr lang="ar-SY" sz="2400" baseline="0" dirty="0">
                <a:solidFill>
                  <a:prstClr val="black"/>
                </a:solidFill>
                <a:latin typeface="Calibri"/>
                <a:cs typeface="Arial" panose="020B0604020202020204" pitchFamily="34" charset="0"/>
              </a:rPr>
              <a:t>لماذا</a:t>
            </a:r>
            <a:r>
              <a:rPr lang="ar-SY" sz="2400" dirty="0">
                <a:solidFill>
                  <a:prstClr val="black"/>
                </a:solidFill>
                <a:latin typeface="Calibri"/>
                <a:cs typeface="Arial" panose="020B0604020202020204" pitchFamily="34" charset="0"/>
              </a:rPr>
              <a:t> الزراعة؟ ... وما ارتباطات مكوناتها وتفرعاتها؟</a:t>
            </a:r>
          </a:p>
          <a:p>
            <a:pPr lvl="2" algn="just" rtl="1">
              <a:defRPr/>
            </a:pPr>
            <a:endParaRPr lang="ar-SY" sz="2400" dirty="0">
              <a:solidFill>
                <a:prstClr val="black"/>
              </a:solidFill>
              <a:latin typeface="Calibri"/>
              <a:cs typeface="Arial" panose="020B0604020202020204" pitchFamily="34" charset="0"/>
            </a:endParaRPr>
          </a:p>
          <a:p>
            <a:pPr marL="1714500" lvl="3" indent="-342900" algn="just" rtl="1">
              <a:buFont typeface="Wingdings" panose="05000000000000000000" pitchFamily="2" charset="2"/>
              <a:buChar char="Ø"/>
              <a:defRPr/>
            </a:pPr>
            <a:r>
              <a:rPr lang="ar-SY" sz="2400" dirty="0">
                <a:solidFill>
                  <a:prstClr val="black"/>
                </a:solidFill>
                <a:latin typeface="Calibri"/>
                <a:cs typeface="Arial" panose="020B0604020202020204" pitchFamily="34" charset="0"/>
              </a:rPr>
              <a:t>علاقة المكان بمكوني اقتصادٍ متشابكين متنازعي المورد الطبيعي النزر.</a:t>
            </a:r>
          </a:p>
          <a:p>
            <a:pPr marL="1714500" lvl="3" indent="-342900" algn="just" rtl="1">
              <a:buFont typeface="Wingdings" panose="05000000000000000000" pitchFamily="2" charset="2"/>
              <a:buChar char="Ø"/>
              <a:defRPr/>
            </a:pPr>
            <a:endParaRPr lang="ar-SY" sz="2400" dirty="0">
              <a:solidFill>
                <a:prstClr val="black"/>
              </a:solidFill>
              <a:latin typeface="Calibri"/>
              <a:cs typeface="Arial" panose="020B0604020202020204" pitchFamily="34" charset="0"/>
            </a:endParaRPr>
          </a:p>
          <a:p>
            <a:pPr marL="2171700" lvl="4" indent="-342900" algn="just" rtl="1">
              <a:buFont typeface="Wingdings" panose="05000000000000000000" pitchFamily="2" charset="2"/>
              <a:buChar char="Ø"/>
              <a:defRPr/>
            </a:pPr>
            <a:r>
              <a:rPr lang="ar-SY" sz="2400" dirty="0">
                <a:solidFill>
                  <a:prstClr val="black"/>
                </a:solidFill>
                <a:latin typeface="Calibri"/>
                <a:cs typeface="Arial" panose="020B0604020202020204" pitchFamily="34" charset="0"/>
              </a:rPr>
              <a:t>الهوية تبدأ من: معرفة الموئل، ووعي الذات الجمعية.</a:t>
            </a:r>
          </a:p>
          <a:p>
            <a:pPr marL="2171700" lvl="4" indent="-342900" algn="just" rtl="1">
              <a:buFont typeface="Wingdings" panose="05000000000000000000" pitchFamily="2" charset="2"/>
              <a:buChar char="Ø"/>
              <a:defRPr/>
            </a:pPr>
            <a:endParaRPr lang="ar-SY" sz="2400" dirty="0">
              <a:solidFill>
                <a:prstClr val="black"/>
              </a:solidFill>
              <a:latin typeface="Calibri"/>
              <a:cs typeface="Arial" panose="020B0604020202020204" pitchFamily="34" charset="0"/>
            </a:endParaRPr>
          </a:p>
          <a:p>
            <a:pPr marL="2628900" lvl="5" indent="-342900" algn="just" rtl="1">
              <a:buFont typeface="Wingdings" panose="05000000000000000000" pitchFamily="2" charset="2"/>
              <a:buChar char="Ø"/>
              <a:defRPr/>
            </a:pPr>
            <a:r>
              <a:rPr lang="ar-SY" sz="2400" dirty="0">
                <a:solidFill>
                  <a:prstClr val="black"/>
                </a:solidFill>
                <a:latin typeface="Calibri"/>
                <a:cs typeface="Arial" panose="020B0604020202020204" pitchFamily="34" charset="0"/>
              </a:rPr>
              <a:t>نحو اقتصاد محرّك لوحدة مكانية تجمع ...</a:t>
            </a:r>
          </a:p>
          <a:p>
            <a:pPr marL="2628900" lvl="5" indent="-342900" algn="just" rtl="1">
              <a:buFont typeface="Wingdings" panose="05000000000000000000" pitchFamily="2" charset="2"/>
              <a:buChar char="Ø"/>
              <a:defRPr/>
            </a:pPr>
            <a:endParaRPr lang="ar-SY" sz="2400" dirty="0">
              <a:solidFill>
                <a:prstClr val="black"/>
              </a:solidFill>
              <a:latin typeface="Calibri"/>
              <a:cs typeface="Arial" panose="020B0604020202020204" pitchFamily="34" charset="0"/>
            </a:endParaRPr>
          </a:p>
          <a:p>
            <a:pPr marL="3086100" lvl="6" indent="-342900" algn="just" rtl="1">
              <a:buFont typeface="Wingdings" panose="05000000000000000000" pitchFamily="2" charset="2"/>
              <a:buChar char="Ø"/>
              <a:defRPr/>
            </a:pPr>
            <a:r>
              <a:rPr lang="ar-SY" sz="2400" dirty="0">
                <a:solidFill>
                  <a:prstClr val="black"/>
                </a:solidFill>
                <a:latin typeface="Calibri"/>
                <a:cs typeface="Arial" panose="020B0604020202020204" pitchFamily="34" charset="0"/>
              </a:rPr>
              <a:t>ليس خاتمة، بل بداية بدائل لمقترحٍ.</a:t>
            </a:r>
            <a:endPar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 name="TextBox 3"/>
          <p:cNvSpPr txBox="1"/>
          <p:nvPr/>
        </p:nvSpPr>
        <p:spPr>
          <a:xfrm>
            <a:off x="1907704" y="116632"/>
            <a:ext cx="6193408"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محتويات النقاش:</a:t>
            </a:r>
            <a:endPar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16632"/>
            <a:ext cx="1352819" cy="3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66" y="91480"/>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20" y="64326"/>
            <a:ext cx="382934" cy="466118"/>
          </a:xfrm>
          <a:prstGeom prst="rect">
            <a:avLst/>
          </a:prstGeom>
        </p:spPr>
      </p:pic>
      <p:sp>
        <p:nvSpPr>
          <p:cNvPr id="13"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rtl="1"/>
            <a:r>
              <a:rPr lang="ar-SY" sz="1100" b="1" dirty="0"/>
              <a:t>الثلاثاء الاقتصادي 	دمشق 9 كانون أول 2025</a:t>
            </a:r>
            <a:endParaRPr lang="en-US" sz="1100" b="1" dirty="0"/>
          </a:p>
        </p:txBody>
      </p:sp>
    </p:spTree>
    <p:extLst>
      <p:ext uri="{BB962C8B-B14F-4D97-AF65-F5344CB8AC3E}">
        <p14:creationId xmlns:p14="http://schemas.microsoft.com/office/powerpoint/2010/main" val="1186491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1124744"/>
            <a:ext cx="8439939" cy="264687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قابيل وهابيل..!</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lang="ar-SY" sz="2200" dirty="0">
                <a:solidFill>
                  <a:prstClr val="black"/>
                </a:solidFill>
                <a:latin typeface="Arial" pitchFamily="34" charset="0"/>
                <a:cs typeface="Arial" pitchFamily="34" charset="0"/>
              </a:rPr>
              <a:t>أين تكون الأسطورة، أم هي سردية وصول إلى المورد وتحكم في عوائد ذلك؟</a:t>
            </a:r>
            <a:br>
              <a:rPr lang="ar-SY" sz="2200" dirty="0">
                <a:solidFill>
                  <a:prstClr val="black"/>
                </a:solidFill>
                <a:latin typeface="Arial" pitchFamily="34" charset="0"/>
                <a:cs typeface="Arial" pitchFamily="34" charset="0"/>
              </a:rPr>
            </a:br>
            <a:endParaRPr lang="ar-SY" sz="2200" dirty="0">
              <a:solidFill>
                <a:prstClr val="black"/>
              </a:solidFill>
              <a:latin typeface="Arial" pitchFamily="34" charset="0"/>
              <a:cs typeface="Arial"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lang="ar-SY" sz="2200" dirty="0">
                <a:solidFill>
                  <a:prstClr val="black"/>
                </a:solidFill>
                <a:latin typeface="Arial" pitchFamily="34" charset="0"/>
                <a:cs typeface="Arial" pitchFamily="34" charset="0"/>
              </a:rPr>
              <a:t>	</a:t>
            </a:r>
            <a:r>
              <a:rPr lang="ar-SY" sz="2200" u="sng" dirty="0">
                <a:solidFill>
                  <a:prstClr val="black"/>
                </a:solidFill>
                <a:latin typeface="Arial" pitchFamily="34" charset="0"/>
                <a:cs typeface="Arial" pitchFamily="34" charset="0"/>
              </a:rPr>
              <a:t>أمثلة قريبة</a:t>
            </a:r>
            <a:r>
              <a:rPr lang="ar-SY" sz="2200" dirty="0">
                <a:solidFill>
                  <a:prstClr val="black"/>
                </a:solidFill>
                <a:latin typeface="Arial" pitchFamily="34" charset="0"/>
                <a:cs typeface="Arial" pitchFamily="34" charset="0"/>
              </a:rPr>
              <a:t>:  </a:t>
            </a:r>
          </a:p>
          <a:p>
            <a:pPr marL="0" marR="0" lvl="0" indent="0" algn="just" defTabSz="914400" rtl="1" eaLnBrk="1" fontAlgn="auto" latinLnBrk="0" hangingPunct="1">
              <a:lnSpc>
                <a:spcPct val="100000"/>
              </a:lnSpc>
              <a:spcBef>
                <a:spcPts val="0"/>
              </a:spcBef>
              <a:spcAft>
                <a:spcPts val="0"/>
              </a:spcAft>
              <a:buClrTx/>
              <a:buSzTx/>
              <a:buFontTx/>
              <a:buNone/>
              <a:tabLst/>
              <a:defRPr/>
            </a:pPr>
            <a:r>
              <a:rPr lang="ar-SY" dirty="0">
                <a:solidFill>
                  <a:prstClr val="black"/>
                </a:solidFill>
                <a:latin typeface="Arial" pitchFamily="34" charset="0"/>
                <a:cs typeface="Arial" pitchFamily="34" charset="0"/>
              </a:rPr>
              <a:t>		- دافور والصراع حول المراعي والأراضي المروية؛</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b="0" i="0" u="none" strike="noStrike" kern="1200" cap="none" spc="0" normalizeH="0" baseline="0" noProof="0" dirty="0">
                <a:ln>
                  <a:noFill/>
                </a:ln>
                <a:solidFill>
                  <a:prstClr val="black"/>
                </a:solidFill>
                <a:effectLst/>
                <a:uLnTx/>
                <a:uFillTx/>
                <a:latin typeface="Arial" pitchFamily="34" charset="0"/>
                <a:cs typeface="Arial" pitchFamily="34" charset="0"/>
              </a:rPr>
              <a:t>		  - مجتمع واحد بجناحين بدو وحضر جيران ... </a:t>
            </a:r>
            <a:r>
              <a:rPr kumimoji="0" lang="ar-SY" b="0" i="0" u="none" strike="noStrike" kern="1200" cap="none" spc="0" normalizeH="0" baseline="0" noProof="0" dirty="0" err="1">
                <a:ln>
                  <a:noFill/>
                </a:ln>
                <a:solidFill>
                  <a:prstClr val="black"/>
                </a:solidFill>
                <a:effectLst/>
                <a:uLnTx/>
                <a:uFillTx/>
                <a:latin typeface="Arial" pitchFamily="34" charset="0"/>
                <a:cs typeface="Arial" pitchFamily="34" charset="0"/>
              </a:rPr>
              <a:t>اللجاة</a:t>
            </a:r>
            <a:r>
              <a:rPr kumimoji="0" lang="ar-SY" b="0" i="0" u="none" strike="noStrike" kern="1200" cap="none" spc="0" normalizeH="0" baseline="0" noProof="0" dirty="0">
                <a:ln>
                  <a:noFill/>
                </a:ln>
                <a:solidFill>
                  <a:prstClr val="black"/>
                </a:solidFill>
                <a:effectLst/>
                <a:uLnTx/>
                <a:uFillTx/>
                <a:latin typeface="Arial" pitchFamily="34" charset="0"/>
                <a:cs typeface="Arial" pitchFamily="34" charset="0"/>
              </a:rPr>
              <a:t> ووادي اللواء، وأيضاً الجزيرة؛</a:t>
            </a:r>
          </a:p>
          <a:p>
            <a:pPr marL="0" marR="0" lvl="0" indent="0" algn="just" defTabSz="914400" rtl="1" eaLnBrk="1" fontAlgn="auto" latinLnBrk="0" hangingPunct="1">
              <a:lnSpc>
                <a:spcPct val="100000"/>
              </a:lnSpc>
              <a:spcBef>
                <a:spcPts val="0"/>
              </a:spcBef>
              <a:spcAft>
                <a:spcPts val="0"/>
              </a:spcAft>
              <a:buClrTx/>
              <a:buSzTx/>
              <a:buFontTx/>
              <a:buNone/>
              <a:tabLst/>
              <a:defRPr/>
            </a:pPr>
            <a:r>
              <a:rPr lang="ar-SY" dirty="0">
                <a:solidFill>
                  <a:prstClr val="black"/>
                </a:solidFill>
                <a:latin typeface="Arial" pitchFamily="34" charset="0"/>
                <a:cs typeface="Arial" pitchFamily="34" charset="0"/>
              </a:rPr>
              <a:t>		    - </a:t>
            </a:r>
            <a:r>
              <a:rPr lang="ar-SY" dirty="0" err="1">
                <a:solidFill>
                  <a:prstClr val="black"/>
                </a:solidFill>
                <a:latin typeface="Arial" pitchFamily="34" charset="0"/>
                <a:cs typeface="Arial" pitchFamily="34" charset="0"/>
              </a:rPr>
              <a:t>الهوتو</a:t>
            </a:r>
            <a:r>
              <a:rPr lang="ar-SY" dirty="0">
                <a:solidFill>
                  <a:prstClr val="black"/>
                </a:solidFill>
                <a:latin typeface="Arial" pitchFamily="34" charset="0"/>
                <a:cs typeface="Arial" pitchFamily="34" charset="0"/>
              </a:rPr>
              <a:t> </a:t>
            </a:r>
            <a:r>
              <a:rPr lang="ar-SY" dirty="0" err="1">
                <a:solidFill>
                  <a:prstClr val="black"/>
                </a:solidFill>
                <a:latin typeface="Arial" pitchFamily="34" charset="0"/>
                <a:cs typeface="Arial" pitchFamily="34" charset="0"/>
              </a:rPr>
              <a:t>والتوتسي</a:t>
            </a:r>
            <a:r>
              <a:rPr lang="ar-SY" dirty="0">
                <a:solidFill>
                  <a:prstClr val="black"/>
                </a:solidFill>
                <a:latin typeface="Arial" pitchFamily="34" charset="0"/>
                <a:cs typeface="Arial" pitchFamily="34" charset="0"/>
              </a:rPr>
              <a:t> ... وتكرار سردية البلقنة.</a:t>
            </a:r>
            <a:endParaRPr kumimoji="0" lang="en-US" b="0" i="0" u="none" strike="noStrike" kern="1200" cap="none" spc="0" normalizeH="0" baseline="0" noProof="0" dirty="0">
              <a:ln>
                <a:noFill/>
              </a:ln>
              <a:solidFill>
                <a:prstClr val="black"/>
              </a:solidFill>
              <a:effectLst/>
              <a:uLnTx/>
              <a:uFillTx/>
              <a:latin typeface="Arial" pitchFamily="34" charset="0"/>
              <a:cs typeface="Arial" pitchFamily="34"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علاقة المكان بمكوني اقتصادٍ متنازعين على المورد الطبيعي النزر</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 name="TextBox 7"/>
          <p:cNvSpPr txBox="1"/>
          <p:nvPr/>
        </p:nvSpPr>
        <p:spPr>
          <a:xfrm>
            <a:off x="107504" y="4005064"/>
            <a:ext cx="8439939" cy="2369880"/>
          </a:xfrm>
          <a:prstGeom prst="rect">
            <a:avLst/>
          </a:prstGeom>
          <a:noFill/>
        </p:spPr>
        <p:txBody>
          <a:bodyPr wrap="square" rtlCol="0">
            <a:spAutoFit/>
          </a:bodyPr>
          <a:lstStyle/>
          <a:p>
            <a:pPr marR="0" lvl="0" algn="r" defTabSz="914400" rtl="1" eaLnBrk="1" fontAlgn="auto" latinLnBrk="0" hangingPunct="1">
              <a:lnSpc>
                <a:spcPct val="100000"/>
              </a:lnSpc>
              <a:spcBef>
                <a:spcPts val="0"/>
              </a:spcBef>
              <a:spcAft>
                <a:spcPts val="0"/>
              </a:spcAft>
              <a:buClrTx/>
              <a:buSzTx/>
              <a:tabLst/>
              <a:defRPr/>
            </a:pPr>
            <a:r>
              <a:rPr lang="ar-SY" sz="2200" dirty="0">
                <a:solidFill>
                  <a:prstClr val="black"/>
                </a:solidFill>
                <a:latin typeface="Arial" pitchFamily="34" charset="0"/>
                <a:cs typeface="Arial" pitchFamily="34" charset="0"/>
              </a:rPr>
              <a:t>متى يبرز ويزداد التنافر مجتمعياً؟ </a:t>
            </a:r>
          </a:p>
          <a:p>
            <a:pPr marL="800100" lvl="1" indent="-342900" algn="r" rtl="1">
              <a:buFont typeface="Wingdings" panose="05000000000000000000" pitchFamily="2" charset="2"/>
              <a:buChar char="§"/>
              <a:defRPr/>
            </a:pPr>
            <a:r>
              <a:rPr lang="ar-SY" dirty="0">
                <a:solidFill>
                  <a:prstClr val="black"/>
                </a:solidFill>
                <a:latin typeface="Arial" pitchFamily="34" charset="0"/>
                <a:cs typeface="Arial" pitchFamily="34" charset="0"/>
              </a:rPr>
              <a:t>عند تدهور الموارد الطبيعية وانخفاض حصص الفرد منها:</a:t>
            </a:r>
          </a:p>
          <a:p>
            <a:pPr marL="0" marR="0" lvl="0" indent="0" algn="just" defTabSz="914400" rtl="1" eaLnBrk="1" fontAlgn="auto" latinLnBrk="0" hangingPunct="1">
              <a:lnSpc>
                <a:spcPct val="100000"/>
              </a:lnSpc>
              <a:spcBef>
                <a:spcPts val="0"/>
              </a:spcBef>
              <a:spcAft>
                <a:spcPts val="0"/>
              </a:spcAft>
              <a:buClrTx/>
              <a:buSzTx/>
              <a:buFontTx/>
              <a:buNone/>
              <a:tabLst/>
              <a:defRPr/>
            </a:pPr>
            <a:r>
              <a:rPr lang="ar-SY" dirty="0">
                <a:solidFill>
                  <a:prstClr val="black"/>
                </a:solidFill>
                <a:latin typeface="Arial" pitchFamily="34" charset="0"/>
                <a:cs typeface="Arial" pitchFamily="34" charset="0"/>
              </a:rPr>
              <a:t>		- تغيّر أنماط الاستهلاك؛</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b="0" i="0" u="none" strike="noStrike" kern="1200" cap="none" spc="0" normalizeH="0" baseline="0" noProof="0" dirty="0">
                <a:ln>
                  <a:noFill/>
                </a:ln>
                <a:solidFill>
                  <a:prstClr val="black"/>
                </a:solidFill>
                <a:effectLst/>
                <a:uLnTx/>
                <a:uFillTx/>
                <a:latin typeface="Arial" pitchFamily="34" charset="0"/>
                <a:cs typeface="Arial" pitchFamily="34" charset="0"/>
              </a:rPr>
              <a:t>		  - تدهور و\أو عدم استدامة الحياة والمجتمعات؛</a:t>
            </a:r>
          </a:p>
          <a:p>
            <a:pPr marL="0" marR="0" lvl="0" indent="0" algn="just" defTabSz="914400" rtl="1" eaLnBrk="1" fontAlgn="auto" latinLnBrk="0" hangingPunct="1">
              <a:lnSpc>
                <a:spcPct val="100000"/>
              </a:lnSpc>
              <a:spcBef>
                <a:spcPts val="0"/>
              </a:spcBef>
              <a:spcAft>
                <a:spcPts val="0"/>
              </a:spcAft>
              <a:buClrTx/>
              <a:buSzTx/>
              <a:buFontTx/>
              <a:buNone/>
              <a:tabLst/>
              <a:defRPr/>
            </a:pPr>
            <a:r>
              <a:rPr lang="ar-SY" dirty="0">
                <a:solidFill>
                  <a:prstClr val="black"/>
                </a:solidFill>
                <a:latin typeface="Arial" pitchFamily="34" charset="0"/>
                <a:cs typeface="Arial" pitchFamily="34" charset="0"/>
              </a:rPr>
              <a:t>		    - التفاعل التراكمي مع السياسات الاقتصادية الحكومية وآثار الحرب.</a:t>
            </a:r>
          </a:p>
          <a:p>
            <a:pPr marL="742950" lvl="1" indent="-285750" algn="just" rtl="1">
              <a:buFont typeface="Wingdings" panose="05000000000000000000" pitchFamily="2" charset="2"/>
              <a:buChar char="§"/>
              <a:defRPr/>
            </a:pPr>
            <a:r>
              <a:rPr lang="ar-SY" dirty="0">
                <a:solidFill>
                  <a:prstClr val="black"/>
                </a:solidFill>
                <a:latin typeface="Arial" pitchFamily="34" charset="0"/>
                <a:cs typeface="Arial" pitchFamily="34" charset="0"/>
              </a:rPr>
              <a:t>تأثيرات مناطق مختلفة للسيطرة على السيرورتين الاقتصادية ثم الاجتماعية للدولة ثم المجتمع المحليّ؛</a:t>
            </a:r>
          </a:p>
          <a:p>
            <a:pPr marL="742950" lvl="1" indent="-285750" algn="just" rtl="1">
              <a:buFont typeface="Wingdings" panose="05000000000000000000" pitchFamily="2" charset="2"/>
              <a:buChar char="§"/>
              <a:defRPr/>
            </a:pPr>
            <a:r>
              <a:rPr kumimoji="0" lang="ar-SY" b="0" i="0" u="none" strike="noStrike" kern="1200" cap="none" spc="0" normalizeH="0" baseline="0" noProof="0" dirty="0">
                <a:ln>
                  <a:noFill/>
                </a:ln>
                <a:solidFill>
                  <a:prstClr val="black"/>
                </a:solidFill>
                <a:effectLst/>
                <a:uLnTx/>
                <a:uFillTx/>
                <a:latin typeface="Arial" pitchFamily="34" charset="0"/>
                <a:cs typeface="Arial" pitchFamily="34" charset="0"/>
              </a:rPr>
              <a:t>تحت تأثيرات سوء الإدارة ولا عقلانية السياسات على استدامة القيم المضافة في استخدامات المورد الطبيعي،</a:t>
            </a:r>
            <a:r>
              <a:rPr kumimoji="0" lang="ar-SY" b="0" i="0" u="none" strike="noStrike" kern="1200" cap="none" spc="0" normalizeH="0" noProof="0" dirty="0">
                <a:ln>
                  <a:noFill/>
                </a:ln>
                <a:solidFill>
                  <a:prstClr val="black"/>
                </a:solidFill>
                <a:effectLst/>
                <a:uLnTx/>
                <a:uFillTx/>
                <a:latin typeface="Arial" pitchFamily="34" charset="0"/>
                <a:cs typeface="Arial" pitchFamily="34" charset="0"/>
              </a:rPr>
              <a:t> خاصة المياه.</a:t>
            </a:r>
            <a:endParaRPr kumimoji="0" lang="en-US" b="0" i="0" u="none" strike="noStrike" kern="1200" cap="none" spc="0" normalizeH="0" baseline="0" noProof="0" dirty="0">
              <a:ln>
                <a:noFill/>
              </a:ln>
              <a:solidFill>
                <a:prstClr val="black"/>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930045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6"/>
          <p:cNvSpPr>
            <a:spLocks noChangeArrowheads="1"/>
          </p:cNvSpPr>
          <p:nvPr/>
        </p:nvSpPr>
        <p:spPr bwMode="auto">
          <a:xfrm>
            <a:off x="107504" y="2764572"/>
            <a:ext cx="873199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rtl="1">
              <a:buFont typeface="Wingdings" panose="05000000000000000000" pitchFamily="2" charset="2"/>
              <a:buChar char="q"/>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تشكيل التجربة التاريخية المكانية لعلاقة المجتمع مكانياً مع السلطات</a:t>
            </a:r>
            <a:r>
              <a:rPr kumimoji="0" lang="ar-SY" sz="2000" b="0" i="0" u="none" strike="noStrike" kern="1200" cap="none" spc="0" normalizeH="0" noProof="0" dirty="0">
                <a:ln>
                  <a:noFill/>
                </a:ln>
                <a:solidFill>
                  <a:prstClr val="black"/>
                </a:solidFill>
                <a:effectLst/>
                <a:uLnTx/>
                <a:uFillTx/>
                <a:latin typeface="Calibri"/>
                <a:cs typeface="Arial" panose="020B0604020202020204" pitchFamily="34" charset="0"/>
              </a:rPr>
              <a:t> وخصائص تركيبة ال</a:t>
            </a:r>
            <a:r>
              <a:rPr lang="ar-SY" sz="2000" dirty="0">
                <a:solidFill>
                  <a:prstClr val="black"/>
                </a:solidFill>
              </a:rPr>
              <a:t>منظومات الاجتماعية؛ </a:t>
            </a:r>
          </a:p>
          <a:p>
            <a:pPr marL="342900" indent="-342900" algn="just" rtl="1">
              <a:buFont typeface="Wingdings" panose="05000000000000000000" pitchFamily="2" charset="2"/>
              <a:buChar char="q"/>
              <a:defRPr/>
            </a:pPr>
            <a:r>
              <a:rPr lang="ar-SY" sz="2000" dirty="0">
                <a:solidFill>
                  <a:prstClr val="black"/>
                </a:solidFill>
              </a:rPr>
              <a:t>تحقيق القيم المضافة الناجمة عن استخدام المورد المتاح باعتبارها ثروة وقيمة في آن معاً؛</a:t>
            </a:r>
          </a:p>
          <a:p>
            <a:pPr marL="342900" marR="0" lvl="0" indent="-342900" algn="just" rtl="1" fontAlgn="auto">
              <a:lnSpc>
                <a:spcPct val="100000"/>
              </a:lnSpc>
              <a:spcBef>
                <a:spcPts val="0"/>
              </a:spcBef>
              <a:spcAft>
                <a:spcPts val="0"/>
              </a:spcAft>
              <a:buClrTx/>
              <a:buSzTx/>
              <a:buFont typeface="Wingdings" panose="05000000000000000000" pitchFamily="2" charset="2"/>
              <a:buChar char="q"/>
              <a:tabLst/>
              <a:defRPr/>
            </a:pPr>
            <a:r>
              <a:rPr lang="ar-SY" sz="2000" dirty="0">
                <a:solidFill>
                  <a:prstClr val="black"/>
                </a:solidFill>
              </a:rPr>
              <a:t> دور استثمارات المورد وآلياته وارتباطاتها في تعميق\ حدّ التمايز داخل المجتمع الزراعي وتأثيرات ذلك الطبقية البعيدة بفعل سياسات زراعية قائدة محددة؛  </a:t>
            </a:r>
          </a:p>
          <a:p>
            <a:pPr marL="342900" marR="0" lvl="0" indent="-342900" algn="just" rtl="1" fontAlgn="auto">
              <a:lnSpc>
                <a:spcPct val="100000"/>
              </a:lnSpc>
              <a:spcBef>
                <a:spcPts val="0"/>
              </a:spcBef>
              <a:spcAft>
                <a:spcPts val="0"/>
              </a:spcAft>
              <a:buClrTx/>
              <a:buSzTx/>
              <a:buFont typeface="Wingdings" panose="05000000000000000000" pitchFamily="2" charset="2"/>
              <a:buChar char="q"/>
              <a:tabLst/>
              <a:defRPr/>
            </a:pPr>
            <a:r>
              <a:rPr lang="ar-SY" sz="2000" dirty="0">
                <a:solidFill>
                  <a:prstClr val="black"/>
                </a:solidFill>
              </a:rPr>
              <a:t>العوامل المؤثرة والمؤشرات المرصودة ومعايير التقييم وفق:</a:t>
            </a:r>
          </a:p>
          <a:p>
            <a:pPr marL="800100" lvl="1" indent="-342900" algn="just" rtl="1">
              <a:buFont typeface="Courier New" panose="02070309020205020404" pitchFamily="49" charset="0"/>
              <a:buChar char="o"/>
              <a:defRPr/>
            </a:pPr>
            <a:r>
              <a:rPr lang="ar-SY" sz="2000" dirty="0">
                <a:solidFill>
                  <a:prstClr val="black"/>
                </a:solidFill>
              </a:rPr>
              <a:t>العلاقات التفاعلية 		مجتمع – مورد مائي – سياسات (</a:t>
            </a:r>
            <a:r>
              <a:rPr lang="ar-SY" dirty="0">
                <a:solidFill>
                  <a:prstClr val="black"/>
                </a:solidFill>
              </a:rPr>
              <a:t>أمنية-حقوقية، ومالية</a:t>
            </a:r>
            <a:r>
              <a:rPr lang="ar-SY" sz="2000" dirty="0">
                <a:solidFill>
                  <a:prstClr val="black"/>
                </a:solidFill>
              </a:rPr>
              <a:t>)</a:t>
            </a:r>
          </a:p>
          <a:p>
            <a:pPr lvl="7" algn="just" rtl="1">
              <a:defRPr/>
            </a:pPr>
            <a:r>
              <a:rPr lang="ar-SY" sz="2000" dirty="0">
                <a:solidFill>
                  <a:prstClr val="black"/>
                </a:solidFill>
              </a:rPr>
              <a:t>	مجتمع – قيم مضافة – وعي (</a:t>
            </a:r>
            <a:r>
              <a:rPr lang="ar-SY" dirty="0">
                <a:solidFill>
                  <a:prstClr val="black"/>
                </a:solidFill>
              </a:rPr>
              <a:t>تطوير قانوني-اجتماعي، سرديات</a:t>
            </a:r>
            <a:r>
              <a:rPr lang="ar-SY" sz="2000" dirty="0">
                <a:solidFill>
                  <a:prstClr val="black"/>
                </a:solidFill>
              </a:rPr>
              <a:t>)</a:t>
            </a:r>
          </a:p>
          <a:p>
            <a:pPr marL="800100" lvl="1" indent="-342900" algn="just" rtl="1">
              <a:buFont typeface="Courier New" panose="02070309020205020404" pitchFamily="49" charset="0"/>
              <a:buChar char="o"/>
              <a:defRPr/>
            </a:pPr>
            <a:r>
              <a:rPr lang="ar-SY" sz="2000" dirty="0">
                <a:solidFill>
                  <a:prstClr val="black"/>
                </a:solidFill>
              </a:rPr>
              <a:t>تطوّر الملكيات وتغيّر المجتمعات وتبدّل حقوق الوصول إلى المورد وتغيّر العلاقات المركزية والعابرة؛</a:t>
            </a:r>
          </a:p>
          <a:p>
            <a:pPr marL="800100" lvl="1" indent="-342900" algn="just" rtl="1">
              <a:buFont typeface="Courier New" panose="02070309020205020404" pitchFamily="49" charset="0"/>
              <a:buChar char="o"/>
              <a:defRPr/>
            </a:pPr>
            <a:r>
              <a:rPr lang="ar-SY" sz="2000" dirty="0">
                <a:solidFill>
                  <a:prstClr val="black"/>
                </a:solidFill>
              </a:rPr>
              <a:t>تحقق الأهداف التنموية المحلية والوطنية ... وتلك المرتبطة بالحقوق الإنسانية العامة.</a:t>
            </a:r>
          </a:p>
          <a:p>
            <a:pPr marL="342900" marR="0" lvl="0" indent="-342900" algn="just" rtl="1" fontAlgn="auto">
              <a:lnSpc>
                <a:spcPct val="100000"/>
              </a:lnSpc>
              <a:spcBef>
                <a:spcPts val="0"/>
              </a:spcBef>
              <a:spcAft>
                <a:spcPts val="0"/>
              </a:spcAft>
              <a:buClrTx/>
              <a:buSzTx/>
              <a:buFont typeface="Wingdings" panose="05000000000000000000" pitchFamily="2" charset="2"/>
              <a:buChar char="q"/>
              <a:tabLst/>
              <a:defRPr/>
            </a:pPr>
            <a:endParaRPr lang="ar-SY" sz="2000" dirty="0">
              <a:solidFill>
                <a:prstClr val="black"/>
              </a:solidFill>
            </a:endParaRPr>
          </a:p>
        </p:txBody>
      </p:sp>
      <p:sp>
        <p:nvSpPr>
          <p:cNvPr id="4" name="TextBox 3"/>
          <p:cNvSpPr txBox="1"/>
          <p:nvPr/>
        </p:nvSpPr>
        <p:spPr>
          <a:xfrm>
            <a:off x="206301" y="1059118"/>
            <a:ext cx="8439939" cy="147732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المسألة الزراعية وارتباطها بالحقوق على المورد الطبيعي – المياه </a:t>
            </a:r>
          </a:p>
          <a:p>
            <a:pPr marL="0" marR="0" lvl="0" indent="0" algn="just" defTabSz="914400" rtl="1" eaLnBrk="1" fontAlgn="auto" latinLnBrk="0" hangingPunct="1">
              <a:lnSpc>
                <a:spcPct val="100000"/>
              </a:lnSpc>
              <a:spcBef>
                <a:spcPts val="0"/>
              </a:spcBef>
              <a:spcAft>
                <a:spcPts val="0"/>
              </a:spcAft>
              <a:buClrTx/>
              <a:buSzTx/>
              <a:buFontTx/>
              <a:buNone/>
              <a:tabLst/>
              <a:defRPr/>
            </a:pPr>
            <a:r>
              <a:rPr lang="ar-SY" sz="2200" dirty="0">
                <a:solidFill>
                  <a:prstClr val="black"/>
                </a:solidFill>
                <a:latin typeface="Arial" pitchFamily="34" charset="0"/>
                <a:cs typeface="Arial" pitchFamily="34" charset="0"/>
              </a:rPr>
              <a:t>	يتأثر النشاط المجتمعي الأولي (تأمين الغذاء) بالحقوق المرتبطة بمورد الماء، ويكون له بالتفاعل مع عوامل أخرى، ضمنها تغيرات المناخ، تأثيرات على المجتمع وتطوّر وعي أفراده وسلوكهم من خلال:</a:t>
            </a:r>
            <a:endParaRPr kumimoji="0" lang="en-US" sz="2200" i="0" u="none" strike="noStrike" kern="1200" cap="none" spc="0" normalizeH="0" baseline="0" noProof="0" dirty="0">
              <a:ln>
                <a:noFill/>
              </a:ln>
              <a:solidFill>
                <a:prstClr val="black"/>
              </a:solidFill>
              <a:effectLst/>
              <a:uLnTx/>
              <a:uFillTx/>
              <a:latin typeface="Arial" pitchFamily="34" charset="0"/>
              <a:cs typeface="Arial" pitchFamily="34"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علاقة المكان بمكوني اقتصادٍ متنازعين على المورد الطبيعي النزر</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3734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6"/>
          <p:cNvSpPr>
            <a:spLocks noChangeArrowheads="1"/>
          </p:cNvSpPr>
          <p:nvPr/>
        </p:nvSpPr>
        <p:spPr bwMode="auto">
          <a:xfrm>
            <a:off x="189111" y="4509120"/>
            <a:ext cx="873199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914400" rtl="1" eaLnBrk="1" fontAlgn="auto" latinLnBrk="0" hangingPunct="1">
              <a:lnSpc>
                <a:spcPct val="100000"/>
              </a:lnSpc>
              <a:spcBef>
                <a:spcPts val="0"/>
              </a:spcBef>
              <a:spcAft>
                <a:spcPts val="0"/>
              </a:spcAft>
              <a:buClrTx/>
              <a:buSzTx/>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يتم هذا في منظومات إنتاج اقتصادي مكاني قائمة على الحوض المائي </a:t>
            </a:r>
            <a:r>
              <a:rPr kumimoji="0" lang="ar-SY" sz="20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الأصغري</a:t>
            </a: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ar-SY" sz="20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البريخية</a:t>
            </a: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 جرود الدريكيش مثال قائم)</a:t>
            </a:r>
            <a:r>
              <a:rPr kumimoji="0" lang="ar-SY" sz="2000" b="0" i="0" u="none" strike="noStrike" kern="1200" cap="none" spc="0" normalizeH="0" noProof="0" dirty="0">
                <a:ln>
                  <a:noFill/>
                </a:ln>
                <a:solidFill>
                  <a:prstClr val="black"/>
                </a:solidFill>
                <a:effectLst/>
                <a:uLnTx/>
                <a:uFillTx/>
                <a:latin typeface="Calibri"/>
                <a:ea typeface="+mn-ea"/>
                <a:cs typeface="Arial" panose="020B0604020202020204" pitchFamily="34" charset="0"/>
              </a:rPr>
              <a:t> حيث تكون معادلات استخدام الموارد غير قابلة للإخفاء وتولِّد إمكانيات أمثل لعدالة اجتماعية </a:t>
            </a:r>
            <a:r>
              <a:rPr kumimoji="0" lang="ar-SY" sz="2000" b="0" i="0" u="none" strike="noStrike" kern="1200" cap="none" spc="0" normalizeH="0" noProof="0" dirty="0" err="1">
                <a:ln>
                  <a:noFill/>
                </a:ln>
                <a:solidFill>
                  <a:prstClr val="black"/>
                </a:solidFill>
                <a:effectLst/>
                <a:uLnTx/>
                <a:uFillTx/>
                <a:latin typeface="Calibri"/>
                <a:ea typeface="+mn-ea"/>
                <a:cs typeface="Arial" panose="020B0604020202020204" pitchFamily="34" charset="0"/>
              </a:rPr>
              <a:t>تمكينية</a:t>
            </a: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R="0" lvl="0" algn="just" defTabSz="914400" rtl="1" eaLnBrk="1" fontAlgn="auto" latinLnBrk="0" hangingPunct="1">
              <a:lnSpc>
                <a:spcPct val="100000"/>
              </a:lnSpc>
              <a:spcBef>
                <a:spcPts val="0"/>
              </a:spcBef>
              <a:spcAft>
                <a:spcPts val="0"/>
              </a:spcAft>
              <a:buClrTx/>
              <a:buSzTx/>
              <a:tabLst/>
              <a:defRPr/>
            </a:pPr>
            <a:r>
              <a:rPr lang="ar-SY" sz="2000" dirty="0">
                <a:solidFill>
                  <a:prstClr val="black"/>
                </a:solidFill>
                <a:latin typeface="Calibri"/>
                <a:cs typeface="Arial" panose="020B0604020202020204" pitchFamily="34" charset="0"/>
              </a:rPr>
              <a:t>	هذه العدالة مؤدية حكماً إلى إعادة تعارف قائمة على </a:t>
            </a:r>
            <a:r>
              <a:rPr lang="ar-SY" sz="2000" dirty="0" err="1">
                <a:solidFill>
                  <a:prstClr val="black"/>
                </a:solidFill>
                <a:latin typeface="Calibri"/>
                <a:cs typeface="Arial" panose="020B0604020202020204" pitchFamily="34" charset="0"/>
              </a:rPr>
              <a:t>حوكمة</a:t>
            </a:r>
            <a:r>
              <a:rPr lang="ar-SY" sz="2000" dirty="0">
                <a:solidFill>
                  <a:prstClr val="black"/>
                </a:solidFill>
                <a:latin typeface="Calibri"/>
                <a:cs typeface="Arial" panose="020B0604020202020204" pitchFamily="34" charset="0"/>
              </a:rPr>
              <a:t> تقليدية تراثية الطابع لإدارة رشيدة للعمليات الإنتاجية وتلك اللوجستية المحققة لأكبر عائد معمم، مادي ولا مادي، للمجتمع المحليّ بتفرعاته المختلفة.</a:t>
            </a:r>
            <a:endPar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 name="TextBox 3"/>
          <p:cNvSpPr txBox="1"/>
          <p:nvPr/>
        </p:nvSpPr>
        <p:spPr>
          <a:xfrm>
            <a:off x="206301" y="1059118"/>
            <a:ext cx="8439939" cy="320087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24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ما الذي </a:t>
            </a:r>
            <a:r>
              <a:rPr kumimoji="0" lang="ar-SY" sz="24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نلحظه</a:t>
            </a:r>
            <a:r>
              <a:rPr kumimoji="0" lang="ar-SY" sz="24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الآن في سوريا؟</a:t>
            </a:r>
          </a:p>
          <a:p>
            <a:pPr marL="0" marR="0" lvl="0" indent="0" algn="r" defTabSz="914400" rtl="1" eaLnBrk="1" fontAlgn="auto" latinLnBrk="0" hangingPunct="1">
              <a:lnSpc>
                <a:spcPct val="100000"/>
              </a:lnSpc>
              <a:spcBef>
                <a:spcPts val="0"/>
              </a:spcBef>
              <a:spcAft>
                <a:spcPts val="0"/>
              </a:spcAft>
              <a:buClrTx/>
              <a:buSzTx/>
              <a:buFontTx/>
              <a:buNone/>
              <a:tabLst/>
              <a:defRPr/>
            </a:pPr>
            <a:r>
              <a:rPr lang="ar-SY" sz="2400" i="1" dirty="0">
                <a:solidFill>
                  <a:prstClr val="black"/>
                </a:solidFill>
                <a:latin typeface="Arial" pitchFamily="34" charset="0"/>
                <a:cs typeface="Arial" pitchFamily="34" charset="0"/>
              </a:rPr>
              <a:t>	</a:t>
            </a:r>
            <a:r>
              <a:rPr lang="ar-SY" sz="2000" i="1" dirty="0">
                <a:solidFill>
                  <a:prstClr val="black"/>
                </a:solidFill>
                <a:latin typeface="Arial" pitchFamily="34" charset="0"/>
                <a:cs typeface="Arial" pitchFamily="34" charset="0"/>
              </a:rPr>
              <a:t>نهوض عارم لتأثير هويات ما قبل وطنية!</a:t>
            </a:r>
          </a:p>
          <a:p>
            <a:pPr marL="0" marR="0" lvl="0" indent="0" algn="r" defTabSz="914400" rtl="1" eaLnBrk="1" fontAlgn="auto" latinLnBrk="0" hangingPunct="1">
              <a:lnSpc>
                <a:spcPct val="100000"/>
              </a:lnSpc>
              <a:spcBef>
                <a:spcPts val="0"/>
              </a:spcBef>
              <a:spcAft>
                <a:spcPts val="0"/>
              </a:spcAft>
              <a:buClrTx/>
              <a:buSzTx/>
              <a:buFontTx/>
              <a:buNone/>
              <a:tabLst/>
              <a:defRPr/>
            </a:pPr>
            <a:r>
              <a:rPr lang="ar-SY" sz="2000" i="1" dirty="0">
                <a:solidFill>
                  <a:prstClr val="black"/>
                </a:solidFill>
                <a:latin typeface="Arial" pitchFamily="34" charset="0"/>
                <a:cs typeface="Arial" pitchFamily="34" charset="0"/>
              </a:rPr>
              <a:t>		منعكسات ذلك اللاحقة –	 سقوط الدولة الوطنية </a:t>
            </a:r>
            <a:endParaRPr kumimoji="0" lang="ar-SY" sz="2400" i="1"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just" defTabSz="914400" rtl="1" eaLnBrk="1" fontAlgn="auto" latinLnBrk="0" hangingPunct="1">
              <a:lnSpc>
                <a:spcPct val="100000"/>
              </a:lnSpc>
              <a:spcBef>
                <a:spcPts val="0"/>
              </a:spcBef>
              <a:spcAft>
                <a:spcPts val="0"/>
              </a:spcAft>
              <a:buClrTx/>
              <a:buSzTx/>
              <a:buFontTx/>
              <a:buNone/>
              <a:tabLst/>
              <a:defRPr/>
            </a:pPr>
            <a:r>
              <a:rPr lang="ar-SY" sz="2400" b="1" dirty="0">
                <a:solidFill>
                  <a:srgbClr val="189303"/>
                </a:solidFill>
                <a:latin typeface="Arial" pitchFamily="34" charset="0"/>
                <a:cs typeface="Arial" pitchFamily="34" charset="0"/>
              </a:rPr>
              <a:t>هل يمكن إعلاء شأن هوية بديلة وطنية جامعة؟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بالتأكيد يمكن، وستكون هويةً معبِّرةً عن مواطنين</a:t>
            </a:r>
            <a:r>
              <a:rPr kumimoji="0" lang="ar-SY" sz="2200" b="0" i="0" u="none" strike="noStrike" kern="1200" cap="none" spc="0" normalizeH="0" noProof="0" dirty="0">
                <a:ln>
                  <a:noFill/>
                </a:ln>
                <a:solidFill>
                  <a:prstClr val="black"/>
                </a:solidFill>
                <a:effectLst/>
                <a:uLnTx/>
                <a:uFillTx/>
                <a:latin typeface="Arial" pitchFamily="34" charset="0"/>
                <a:ea typeface="+mn-ea"/>
                <a:cs typeface="Arial" pitchFamily="34" charset="0"/>
              </a:rPr>
              <a:t> متساويي حقوق ممكنين معرفياً واجتماعياً عبر </a:t>
            </a:r>
            <a:r>
              <a:rPr kumimoji="0" lang="ar-SY" sz="2200" b="0" i="0" u="none" strike="noStrike" kern="1200" cap="none" spc="0" normalizeH="0" noProof="0" dirty="0" err="1">
                <a:ln>
                  <a:noFill/>
                </a:ln>
                <a:solidFill>
                  <a:prstClr val="black"/>
                </a:solidFill>
                <a:effectLst/>
                <a:uLnTx/>
                <a:uFillTx/>
                <a:latin typeface="Arial" pitchFamily="34" charset="0"/>
                <a:ea typeface="+mn-ea"/>
                <a:cs typeface="Arial" pitchFamily="34" charset="0"/>
              </a:rPr>
              <a:t>حوكمة</a:t>
            </a:r>
            <a:r>
              <a:rPr kumimoji="0" lang="ar-SY" sz="2200" b="0" i="0" u="none" strike="noStrike" kern="1200" cap="none" spc="0" normalizeH="0" noProof="0" dirty="0">
                <a:ln>
                  <a:noFill/>
                </a:ln>
                <a:solidFill>
                  <a:prstClr val="black"/>
                </a:solidFill>
                <a:effectLst/>
                <a:uLnTx/>
                <a:uFillTx/>
                <a:latin typeface="Arial" pitchFamily="34" charset="0"/>
                <a:ea typeface="+mn-ea"/>
                <a:cs typeface="Arial" pitchFamily="34" charset="0"/>
              </a:rPr>
              <a:t> اقتصادية عادلة أسّها العمل المشترك التكافلي الضامن</a:t>
            </a: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800100" lvl="1" indent="-342900" algn="just" rtl="1">
              <a:buFont typeface="Wingdings" panose="05000000000000000000" pitchFamily="2" charset="2"/>
              <a:buChar char="§"/>
              <a:defRPr/>
            </a:pPr>
            <a:r>
              <a:rPr lang="ar-SY" sz="2200" noProof="0" dirty="0">
                <a:solidFill>
                  <a:prstClr val="black"/>
                </a:solidFill>
                <a:latin typeface="Arial" pitchFamily="34" charset="0"/>
                <a:cs typeface="Arial" pitchFamily="34" charset="0"/>
              </a:rPr>
              <a:t>مواجهة نقص الغذاء نتيجة ضعف التمكين الاقتصادي؛</a:t>
            </a:r>
          </a:p>
          <a:p>
            <a:pPr marL="1257300" lvl="2" indent="-342900" algn="just" rtl="1">
              <a:buFont typeface="Wingdings" panose="05000000000000000000" pitchFamily="2" charset="2"/>
              <a:buChar char="§"/>
              <a:defRPr/>
            </a:pPr>
            <a:r>
              <a:rPr kumimoji="0" lang="ar-SY" sz="2200" b="0" i="0" u="none" strike="noStrike" kern="1200" cap="none" spc="0" normalizeH="0" baseline="0" dirty="0">
                <a:ln>
                  <a:noFill/>
                </a:ln>
                <a:solidFill>
                  <a:prstClr val="black"/>
                </a:solidFill>
                <a:effectLst/>
                <a:uLnTx/>
                <a:uFillTx/>
                <a:latin typeface="Arial" pitchFamily="34" charset="0"/>
                <a:ea typeface="+mn-ea"/>
                <a:cs typeface="Arial" pitchFamily="34" charset="0"/>
              </a:rPr>
              <a:t>تجاوز </a:t>
            </a:r>
            <a:r>
              <a:rPr kumimoji="0" lang="ar-SY" sz="2200" b="0" i="0" u="none" strike="noStrike" kern="1200" cap="none" spc="0" normalizeH="0" baseline="0" dirty="0" err="1">
                <a:ln>
                  <a:noFill/>
                </a:ln>
                <a:solidFill>
                  <a:prstClr val="black"/>
                </a:solidFill>
                <a:effectLst/>
                <a:uLnTx/>
                <a:uFillTx/>
                <a:latin typeface="Arial" pitchFamily="34" charset="0"/>
                <a:ea typeface="+mn-ea"/>
                <a:cs typeface="Arial" pitchFamily="34" charset="0"/>
              </a:rPr>
              <a:t>عقابيل</a:t>
            </a:r>
            <a:r>
              <a:rPr kumimoji="0" lang="ar-SY" sz="2200" b="0" i="0" u="none" strike="noStrike" kern="1200" cap="none" spc="0" normalizeH="0" baseline="0" dirty="0">
                <a:ln>
                  <a:noFill/>
                </a:ln>
                <a:solidFill>
                  <a:prstClr val="black"/>
                </a:solidFill>
                <a:effectLst/>
                <a:uLnTx/>
                <a:uFillTx/>
                <a:latin typeface="Arial" pitchFamily="34" charset="0"/>
                <a:ea typeface="+mn-ea"/>
                <a:cs typeface="Arial" pitchFamily="34" charset="0"/>
              </a:rPr>
              <a:t> التأثيرات البيئية طويلة الأمد على الموارد النزرة المتناحر عليها.</a:t>
            </a:r>
            <a:endParaRPr kumimoji="0" lang="en-US"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الهوية تبدأ من معرفة الموئل ووعي الذات الجمعية</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93718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01" y="1059118"/>
            <a:ext cx="8439939" cy="541686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Y" sz="2400" b="1" dirty="0">
                <a:solidFill>
                  <a:srgbClr val="189303"/>
                </a:solidFill>
                <a:latin typeface="Arial" pitchFamily="34" charset="0"/>
                <a:cs typeface="Arial" pitchFamily="34" charset="0"/>
              </a:rPr>
              <a:t>يكون التغيّر التنموي حينها من خلال ربط مصلحة المجتمع بالعلم.</a:t>
            </a:r>
          </a:p>
          <a:p>
            <a:pPr marL="0" marR="0" lvl="0" indent="0" algn="r" defTabSz="914400" rtl="1" eaLnBrk="1" fontAlgn="auto" latinLnBrk="0" hangingPunct="1">
              <a:lnSpc>
                <a:spcPct val="100000"/>
              </a:lnSpc>
              <a:spcBef>
                <a:spcPts val="0"/>
              </a:spcBef>
              <a:spcAft>
                <a:spcPts val="0"/>
              </a:spcAft>
              <a:buClrTx/>
              <a:buSzTx/>
              <a:buFontTx/>
              <a:buNone/>
              <a:tabLst/>
              <a:defRPr/>
            </a:pPr>
            <a:r>
              <a:rPr lang="ar-SY" sz="2400" i="1" dirty="0">
                <a:solidFill>
                  <a:srgbClr val="C00000"/>
                </a:solidFill>
                <a:latin typeface="Arial" pitchFamily="34" charset="0"/>
                <a:cs typeface="Arial" pitchFamily="34" charset="0"/>
              </a:rPr>
              <a:t>		كيف؟</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457200" marR="0" lvl="0" indent="-457200" algn="just" defTabSz="914400" rtl="1" eaLnBrk="1" fontAlgn="auto" latinLnBrk="0" hangingPunct="1">
              <a:lnSpc>
                <a:spcPct val="100000"/>
              </a:lnSpc>
              <a:spcBef>
                <a:spcPts val="0"/>
              </a:spcBef>
              <a:spcAft>
                <a:spcPts val="0"/>
              </a:spcAft>
              <a:buClrTx/>
              <a:buSzTx/>
              <a:buFont typeface="+mj-lt"/>
              <a:buAutoNum type="arabicParenR"/>
              <a:tabLst/>
              <a:defRPr/>
            </a:pPr>
            <a:r>
              <a:rPr lang="ar-SY" sz="2200" dirty="0">
                <a:latin typeface="Arial" pitchFamily="34" charset="0"/>
                <a:cs typeface="Arial" pitchFamily="34" charset="0"/>
              </a:rPr>
              <a:t>تحويل العلم إلى مصلحة اقتصادية اجتماعية، من خلال:</a:t>
            </a:r>
          </a:p>
          <a:p>
            <a:pPr marL="800100" lvl="1" indent="-342900" algn="just" rtl="1">
              <a:buFont typeface="Wingdings" panose="05000000000000000000" pitchFamily="2" charset="2"/>
              <a:buChar char="ü"/>
              <a:defRPr/>
            </a:pPr>
            <a:r>
              <a:rPr lang="ar-SY" sz="2000" dirty="0">
                <a:solidFill>
                  <a:prstClr val="black"/>
                </a:solidFill>
                <a:latin typeface="Arial" pitchFamily="34" charset="0"/>
              </a:rPr>
              <a:t>عوائد مجتمعية أكثر وأمثَل؛</a:t>
            </a:r>
          </a:p>
          <a:p>
            <a:pPr marL="1257300" lvl="2" indent="-342900" algn="just" rtl="1">
              <a:buFont typeface="Wingdings" panose="05000000000000000000" pitchFamily="2" charset="2"/>
              <a:buChar char="ü"/>
              <a:defRPr/>
            </a:pPr>
            <a:r>
              <a:rPr lang="ar-SY" sz="2000" dirty="0">
                <a:solidFill>
                  <a:prstClr val="black"/>
                </a:solidFill>
                <a:latin typeface="Arial" pitchFamily="34" charset="0"/>
              </a:rPr>
              <a:t>زيادة إنتاجية العمل وترشيد توظيف المورد؛</a:t>
            </a:r>
          </a:p>
          <a:p>
            <a:pPr marL="1714500" lvl="3" indent="-342900" algn="just" rtl="1">
              <a:buFont typeface="Wingdings" panose="05000000000000000000" pitchFamily="2" charset="2"/>
              <a:buChar char="ü"/>
              <a:defRPr/>
            </a:pPr>
            <a:r>
              <a:rPr lang="ar-SY" sz="2200" dirty="0">
                <a:solidFill>
                  <a:prstClr val="black"/>
                </a:solidFill>
                <a:latin typeface="Arial" pitchFamily="34" charset="0"/>
              </a:rPr>
              <a:t>تقليل (</a:t>
            </a:r>
            <a:r>
              <a:rPr lang="en-US" sz="2200" dirty="0">
                <a:solidFill>
                  <a:prstClr val="black"/>
                </a:solidFill>
                <a:latin typeface="Arial" pitchFamily="34" charset="0"/>
                <a:cs typeface="Arial" pitchFamily="34" charset="0"/>
              </a:rPr>
              <a:t>(</a:t>
            </a:r>
            <a:r>
              <a:rPr lang="en-US" sz="2200" dirty="0">
                <a:solidFill>
                  <a:prstClr val="black"/>
                </a:solidFill>
                <a:latin typeface="Times New Roman" panose="02020603050405020304" pitchFamily="18" charset="0"/>
                <a:cs typeface="Times New Roman" panose="02020603050405020304" pitchFamily="18" charset="0"/>
              </a:rPr>
              <a:t>minimization</a:t>
            </a:r>
            <a:r>
              <a:rPr lang="ar-SY" sz="2200" dirty="0">
                <a:solidFill>
                  <a:prstClr val="black"/>
                </a:solidFill>
                <a:latin typeface="Arial" pitchFamily="34" charset="0"/>
              </a:rPr>
              <a:t> الكلف المادية والبيئية.</a:t>
            </a:r>
            <a:endParaRPr lang="ar-SY" sz="2200" dirty="0">
              <a:latin typeface="Arial" pitchFamily="34" charset="0"/>
              <a:cs typeface="Arial" pitchFamily="34" charset="0"/>
            </a:endParaRPr>
          </a:p>
          <a:p>
            <a:pPr marL="457200" marR="0" lvl="0" indent="-457200" algn="just" defTabSz="914400" rtl="1" eaLnBrk="1" fontAlgn="auto" latinLnBrk="0" hangingPunct="1">
              <a:lnSpc>
                <a:spcPct val="100000"/>
              </a:lnSpc>
              <a:spcBef>
                <a:spcPts val="0"/>
              </a:spcBef>
              <a:spcAft>
                <a:spcPts val="0"/>
              </a:spcAft>
              <a:buClrTx/>
              <a:buSzTx/>
              <a:buFont typeface="+mj-lt"/>
              <a:buAutoNum type="arabicParenR"/>
              <a:tabLst/>
              <a:defRPr/>
            </a:pPr>
            <a:r>
              <a:rPr lang="ar-SY" sz="2200" dirty="0">
                <a:latin typeface="Arial" pitchFamily="34" charset="0"/>
                <a:cs typeface="Arial" pitchFamily="34" charset="0"/>
              </a:rPr>
              <a:t>تقوية المؤسسات لا الأفراد، عبر:</a:t>
            </a:r>
          </a:p>
          <a:p>
            <a:pPr marL="914400" lvl="1" indent="-457200" algn="just" rtl="1">
              <a:buFont typeface="Wingdings" panose="05000000000000000000" pitchFamily="2" charset="2"/>
              <a:buChar char="ü"/>
              <a:defRPr/>
            </a:pPr>
            <a:r>
              <a:rPr lang="ar-SY" sz="2000" dirty="0">
                <a:solidFill>
                  <a:prstClr val="black"/>
                </a:solidFill>
                <a:latin typeface="Arial" pitchFamily="34" charset="0"/>
              </a:rPr>
              <a:t>العمل الجماعي الرافض لفردية العوائد؛</a:t>
            </a:r>
          </a:p>
          <a:p>
            <a:pPr marL="1371600" lvl="2" indent="-457200" algn="just" rtl="1">
              <a:buFont typeface="Wingdings" panose="05000000000000000000" pitchFamily="2" charset="2"/>
              <a:buChar char="ü"/>
              <a:defRPr/>
            </a:pPr>
            <a:r>
              <a:rPr lang="ar-SY" sz="2000" dirty="0">
                <a:solidFill>
                  <a:prstClr val="black"/>
                </a:solidFill>
                <a:latin typeface="Arial" pitchFamily="34" charset="0"/>
              </a:rPr>
              <a:t>استقلالية الرقابة والإحصاء وضبط الجودة؛</a:t>
            </a:r>
          </a:p>
          <a:p>
            <a:pPr marL="1828800" lvl="3" indent="-457200" algn="just" rtl="1">
              <a:buFont typeface="Wingdings" panose="05000000000000000000" pitchFamily="2" charset="2"/>
              <a:buChar char="ü"/>
              <a:defRPr/>
            </a:pPr>
            <a:r>
              <a:rPr lang="ar-SY" sz="2000" dirty="0">
                <a:solidFill>
                  <a:prstClr val="black"/>
                </a:solidFill>
                <a:latin typeface="Arial" pitchFamily="34" charset="0"/>
              </a:rPr>
              <a:t>القانون </a:t>
            </a:r>
            <a:r>
              <a:rPr lang="ar-SY" sz="2000" dirty="0" err="1">
                <a:solidFill>
                  <a:prstClr val="black"/>
                </a:solidFill>
                <a:latin typeface="Arial" pitchFamily="34" charset="0"/>
              </a:rPr>
              <a:t>والحوكمة</a:t>
            </a:r>
            <a:r>
              <a:rPr lang="ar-SY" sz="2000" dirty="0">
                <a:solidFill>
                  <a:prstClr val="black"/>
                </a:solidFill>
                <a:latin typeface="Arial" pitchFamily="34" charset="0"/>
              </a:rPr>
              <a:t> ركيزة تطبيق المعايير العلمية المعلنة؛</a:t>
            </a:r>
          </a:p>
          <a:p>
            <a:pPr marL="2286000" lvl="4" indent="-457200" algn="just" rtl="1">
              <a:buFont typeface="Wingdings" panose="05000000000000000000" pitchFamily="2" charset="2"/>
              <a:buChar char="ü"/>
              <a:defRPr/>
            </a:pPr>
            <a:r>
              <a:rPr lang="ar-SY" sz="2000" dirty="0">
                <a:solidFill>
                  <a:prstClr val="black"/>
                </a:solidFill>
                <a:latin typeface="Arial" pitchFamily="34" charset="0"/>
              </a:rPr>
              <a:t>الشفافية كأساس لعدم التلاعب بالنتائج وتوزيع المكاسب اجتماعياً.</a:t>
            </a:r>
          </a:p>
          <a:p>
            <a:pPr marL="457200" marR="0" lvl="0" indent="-457200" algn="just" defTabSz="914400" rtl="1" eaLnBrk="1" fontAlgn="auto" latinLnBrk="0" hangingPunct="1">
              <a:lnSpc>
                <a:spcPct val="100000"/>
              </a:lnSpc>
              <a:spcBef>
                <a:spcPts val="0"/>
              </a:spcBef>
              <a:spcAft>
                <a:spcPts val="0"/>
              </a:spcAft>
              <a:buClrTx/>
              <a:buSzTx/>
              <a:buFont typeface="+mj-lt"/>
              <a:buAutoNum type="arabicParenR"/>
              <a:tabLst/>
              <a:defRPr/>
            </a:pPr>
            <a:r>
              <a:rPr lang="ar-SY" sz="2200" dirty="0">
                <a:latin typeface="Arial" pitchFamily="34" charset="0"/>
                <a:cs typeface="Arial" pitchFamily="34" charset="0"/>
              </a:rPr>
              <a:t>بناء تحالف اجتماعي وثيق لأصحاب المصلحة يقوم على:</a:t>
            </a:r>
          </a:p>
          <a:p>
            <a:pPr marL="800100" lvl="1" indent="-342900" algn="just" rtl="1">
              <a:buFont typeface="Wingdings" panose="05000000000000000000" pitchFamily="2" charset="2"/>
              <a:buChar char="ü"/>
              <a:defRPr/>
            </a:pPr>
            <a:r>
              <a:rPr lang="ar-SY" sz="2200" dirty="0">
                <a:solidFill>
                  <a:prstClr val="black"/>
                </a:solidFill>
                <a:latin typeface="Arial" pitchFamily="34" charset="0"/>
                <a:cs typeface="Arial" pitchFamily="34" charset="0"/>
              </a:rPr>
              <a:t>إظهار نتائج العلم؛</a:t>
            </a:r>
          </a:p>
          <a:p>
            <a:pPr marL="1257300" lvl="2" indent="-342900" algn="just" rtl="1">
              <a:buFont typeface="Wingdings" panose="05000000000000000000" pitchFamily="2" charset="2"/>
              <a:buChar char="ü"/>
              <a:defRPr/>
            </a:pPr>
            <a:r>
              <a:rPr lang="ar-SY" sz="2200" dirty="0">
                <a:solidFill>
                  <a:prstClr val="black"/>
                </a:solidFill>
                <a:latin typeface="Arial" pitchFamily="34" charset="0"/>
                <a:cs typeface="Arial" pitchFamily="34" charset="0"/>
              </a:rPr>
              <a:t>تحييد المُعطّلِين لا مواجهتهم؛</a:t>
            </a:r>
          </a:p>
          <a:p>
            <a:pPr marL="1714500" lvl="3" indent="-342900" algn="just" rtl="1">
              <a:buFont typeface="Wingdings" panose="05000000000000000000" pitchFamily="2" charset="2"/>
              <a:buChar char="ü"/>
              <a:defRPr/>
            </a:pPr>
            <a:r>
              <a:rPr lang="ar-SY" sz="2200" dirty="0">
                <a:solidFill>
                  <a:prstClr val="black"/>
                </a:solidFill>
                <a:latin typeface="Arial" pitchFamily="34" charset="0"/>
                <a:cs typeface="Arial" pitchFamily="34" charset="0"/>
              </a:rPr>
              <a:t>ربط العلم بالقيم الاجتماعية والتراث.</a:t>
            </a:r>
            <a:endParaRPr lang="ar-SY" sz="2200" dirty="0">
              <a:latin typeface="Arial" pitchFamily="34" charset="0"/>
              <a:cs typeface="Arial" pitchFamily="34"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الهوية تبدأ من معرفة الموئل ووعي الذات الجمعية</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291407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01" y="1059118"/>
            <a:ext cx="8439939" cy="1969770"/>
          </a:xfrm>
          <a:prstGeom prst="rect">
            <a:avLst/>
          </a:prstGeom>
          <a:noFill/>
        </p:spPr>
        <p:txBody>
          <a:bodyPr wrap="square" rtlCol="0">
            <a:spAutoFit/>
          </a:bodyPr>
          <a:lstStyle/>
          <a:p>
            <a:pPr marL="457200" marR="0" lvl="0" indent="-457200" algn="just" defTabSz="914400" rtl="1" eaLnBrk="1" fontAlgn="auto" latinLnBrk="0" hangingPunct="1">
              <a:lnSpc>
                <a:spcPct val="100000"/>
              </a:lnSpc>
              <a:spcBef>
                <a:spcPts val="0"/>
              </a:spcBef>
              <a:spcAft>
                <a:spcPts val="0"/>
              </a:spcAft>
              <a:buClrTx/>
              <a:buSzTx/>
              <a:buFont typeface="+mj-lt"/>
              <a:buAutoNum type="arabicParenR" startAt="4"/>
              <a:tabLst/>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تطوير ثقافة الجماعة – المواطنة المرتكزة على التشارك الفعّال في:</a:t>
            </a:r>
          </a:p>
          <a:p>
            <a:pPr marL="800100" marR="0" lvl="1"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SY" sz="20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وضع المسائل التنموية المكانية؛</a:t>
            </a:r>
          </a:p>
          <a:p>
            <a:pPr marL="1257300" marR="0" lvl="2"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SY" sz="20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اقتراح الحلول والتخطيط لتنفيذها؛</a:t>
            </a:r>
          </a:p>
          <a:p>
            <a:pPr marL="1714500" marR="0" lvl="3"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SY" sz="20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اتخاذ القرارات؛</a:t>
            </a:r>
          </a:p>
          <a:p>
            <a:pPr marL="2171700" lvl="4" indent="-342900" algn="just" rtl="1">
              <a:buFont typeface="Wingdings" panose="05000000000000000000" pitchFamily="2" charset="2"/>
              <a:buChar char="ü"/>
              <a:defRPr/>
            </a:pPr>
            <a:r>
              <a:rPr lang="ar-SY" sz="2000" dirty="0">
                <a:solidFill>
                  <a:prstClr val="black"/>
                </a:solidFill>
                <a:latin typeface="Arial" pitchFamily="34" charset="0"/>
                <a:cs typeface="Arial" panose="020B0604020202020204" pitchFamily="34" charset="0"/>
              </a:rPr>
              <a:t>الاعتراض النشط على الأخطاء وتقديم بدائل منطقية؛</a:t>
            </a:r>
          </a:p>
          <a:p>
            <a:pPr marL="2628900" lvl="5" indent="-342900" algn="just" rtl="1">
              <a:buFont typeface="Wingdings" panose="05000000000000000000" pitchFamily="2" charset="2"/>
              <a:buChar char="ü"/>
              <a:defRPr/>
            </a:pPr>
            <a:r>
              <a:rPr kumimoji="0" lang="ar-SY" sz="20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التقييم</a:t>
            </a:r>
            <a:r>
              <a:rPr kumimoji="0" lang="ar-SY" sz="2000" b="0" i="0" u="none" strike="noStrike" kern="1200" cap="none" spc="0" normalizeH="0" noProof="0" dirty="0">
                <a:ln>
                  <a:noFill/>
                </a:ln>
                <a:solidFill>
                  <a:prstClr val="black"/>
                </a:solidFill>
                <a:effectLst/>
                <a:uLnTx/>
                <a:uFillTx/>
                <a:latin typeface="Arial" pitchFamily="34" charset="0"/>
                <a:cs typeface="Arial" panose="020B0604020202020204" pitchFamily="34" charset="0"/>
              </a:rPr>
              <a:t> الدوري متعدد المراحل وإجراء التغذية الراجعة الضابطة</a:t>
            </a:r>
            <a:r>
              <a:rPr kumimoji="0" lang="ar-SY" sz="20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a:t>
            </a: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الهوية تبدأ من معرفة الموئل ووعي الذات الجمعية</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 name="TextBox 7"/>
          <p:cNvSpPr txBox="1"/>
          <p:nvPr/>
        </p:nvSpPr>
        <p:spPr>
          <a:xfrm>
            <a:off x="206301" y="3485907"/>
            <a:ext cx="8439939" cy="2031325"/>
          </a:xfrm>
          <a:prstGeom prst="rect">
            <a:avLst/>
          </a:prstGeom>
          <a:noFill/>
        </p:spPr>
        <p:txBody>
          <a:bodyPr wrap="square" rtlCol="0">
            <a:spAutoFit/>
          </a:bodyPr>
          <a:lstStyle/>
          <a:p>
            <a:pPr marR="0" lvl="0" algn="just" defTabSz="914400" rtl="1" eaLnBrk="1" fontAlgn="auto" latinLnBrk="0" hangingPunct="1">
              <a:lnSpc>
                <a:spcPct val="100000"/>
              </a:lnSpc>
              <a:spcBef>
                <a:spcPts val="0"/>
              </a:spcBef>
              <a:spcAft>
                <a:spcPts val="0"/>
              </a:spcAft>
              <a:buClrTx/>
              <a:buSzTx/>
              <a:tabLst/>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يُجاب من خلال ذلك على أسئلة مرتبطة بـ:</a:t>
            </a:r>
          </a:p>
          <a:p>
            <a:pPr marL="342900" marR="0" lvl="0"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تطوير الاستثمارات العامة وغير الحكومية في الرأسمال البشري والبنى التحتية.</a:t>
            </a:r>
          </a:p>
          <a:p>
            <a:pPr marL="800100" lvl="1" indent="-342900" algn="just" rtl="1">
              <a:buFont typeface="Wingdings" panose="05000000000000000000" pitchFamily="2" charset="2"/>
              <a:buChar char="Ø"/>
              <a:defRPr/>
            </a:pPr>
            <a:r>
              <a:rPr lang="ar-SY" sz="2200" dirty="0">
                <a:solidFill>
                  <a:prstClr val="black"/>
                </a:solidFill>
                <a:latin typeface="Arial" pitchFamily="34" charset="0"/>
                <a:cs typeface="Arial" pitchFamily="34" charset="0"/>
              </a:rPr>
              <a:t>تطوير  الاقتصاد المكاني التضامني والتكافل المجتمعي المدني</a:t>
            </a:r>
            <a:r>
              <a:rPr kumimoji="0" lang="ar-SY" sz="20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a:t>
            </a:r>
          </a:p>
          <a:p>
            <a:pPr marL="1257300" lvl="2" indent="-342900" algn="just" rtl="1">
              <a:buFont typeface="Wingdings" panose="05000000000000000000" pitchFamily="2" charset="2"/>
              <a:buChar char="Ø"/>
              <a:defRPr/>
            </a:pPr>
            <a:r>
              <a:rPr lang="ar-SY" sz="2000" dirty="0">
                <a:solidFill>
                  <a:prstClr val="black"/>
                </a:solidFill>
                <a:latin typeface="Arial" pitchFamily="34" charset="0"/>
                <a:cs typeface="Arial" panose="020B0604020202020204" pitchFamily="34" charset="0"/>
              </a:rPr>
              <a:t>إيجاد صيغ تشاركية لاستثمار اجتماعي طويل الأمد.</a:t>
            </a:r>
          </a:p>
          <a:p>
            <a:pPr marL="1714500" lvl="3" indent="-342900" algn="just" rtl="1">
              <a:buFont typeface="Wingdings" panose="05000000000000000000" pitchFamily="2" charset="2"/>
              <a:buChar char="Ø"/>
              <a:defRPr/>
            </a:pPr>
            <a:r>
              <a:rPr lang="ar-SY" sz="2000" dirty="0">
                <a:solidFill>
                  <a:prstClr val="black"/>
                </a:solidFill>
                <a:latin typeface="Arial" pitchFamily="34" charset="0"/>
                <a:cs typeface="Arial" panose="020B0604020202020204" pitchFamily="34" charset="0"/>
              </a:rPr>
              <a:t>زيادة الدخل المجتمعي وأجور الأفراد بشكل مستدام. </a:t>
            </a:r>
          </a:p>
          <a:p>
            <a:pPr marL="2171700" lvl="4" indent="-342900" algn="just" rtl="1">
              <a:buFont typeface="Wingdings" panose="05000000000000000000" pitchFamily="2" charset="2"/>
              <a:buChar char="Ø"/>
              <a:defRPr/>
            </a:pPr>
            <a:r>
              <a:rPr kumimoji="0" lang="ar-SY" sz="2000" b="0" i="0" u="none" strike="noStrike" kern="1200" cap="none" spc="0" normalizeH="0" baseline="0" noProof="0" dirty="0">
                <a:ln>
                  <a:noFill/>
                </a:ln>
                <a:solidFill>
                  <a:srgbClr val="C00000"/>
                </a:solidFill>
                <a:effectLst/>
                <a:uLnTx/>
                <a:uFillTx/>
                <a:latin typeface="Arial" pitchFamily="34" charset="0"/>
                <a:cs typeface="Arial" panose="020B0604020202020204" pitchFamily="34" charset="0"/>
              </a:rPr>
              <a:t>م</a:t>
            </a:r>
            <a:r>
              <a:rPr kumimoji="0" lang="ar-SY" sz="2000" b="0" i="0" u="none" strike="noStrike" kern="1200" cap="none" spc="0" normalizeH="0" baseline="0" noProof="0" dirty="0">
                <a:ln>
                  <a:noFill/>
                </a:ln>
                <a:effectLst/>
                <a:uLnTx/>
                <a:uFillTx/>
                <a:latin typeface="Arial" pitchFamily="34" charset="0"/>
                <a:cs typeface="Arial" panose="020B0604020202020204" pitchFamily="34" charset="0"/>
              </a:rPr>
              <a:t>ظلة</a:t>
            </a:r>
            <a:r>
              <a:rPr kumimoji="0" lang="ar-SY" sz="20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رعاية </a:t>
            </a:r>
            <a:r>
              <a:rPr kumimoji="0" lang="ar-SY" sz="2000" b="0" i="0" u="none" strike="noStrike" kern="1200" cap="none" spc="0" normalizeH="0" baseline="0" noProof="0" dirty="0" err="1">
                <a:ln>
                  <a:noFill/>
                </a:ln>
                <a:solidFill>
                  <a:prstClr val="black"/>
                </a:solidFill>
                <a:effectLst/>
                <a:uLnTx/>
                <a:uFillTx/>
                <a:latin typeface="Arial" pitchFamily="34" charset="0"/>
                <a:cs typeface="Arial" panose="020B0604020202020204" pitchFamily="34" charset="0"/>
              </a:rPr>
              <a:t>حمائية</a:t>
            </a:r>
            <a:r>
              <a:rPr kumimoji="0" lang="ar-SY" sz="20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مجتمعية للأضعف دخلاً وضحايا الحرب جميعهم.</a:t>
            </a:r>
          </a:p>
        </p:txBody>
      </p:sp>
    </p:spTree>
    <p:extLst>
      <p:ext uri="{BB962C8B-B14F-4D97-AF65-F5344CB8AC3E}">
        <p14:creationId xmlns:p14="http://schemas.microsoft.com/office/powerpoint/2010/main" val="1138492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01" y="1059118"/>
            <a:ext cx="8439939" cy="520142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2400" b="1" i="1" u="none" strike="noStrike" kern="1200" cap="none" spc="0" normalizeH="0" baseline="0" noProof="0" dirty="0">
                <a:ln>
                  <a:noFill/>
                </a:ln>
                <a:solidFill>
                  <a:srgbClr val="189303"/>
                </a:solidFill>
                <a:effectLst/>
                <a:uLnTx/>
                <a:uFillTx/>
                <a:latin typeface="Arial" pitchFamily="34" charset="0"/>
                <a:ea typeface="+mn-ea"/>
                <a:cs typeface="Arial" pitchFamily="34" charset="0"/>
              </a:rPr>
              <a:t>كيف يمكن إصلاح الوعي الممزّقّ!</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457200" marR="0" lvl="0" indent="-457200" algn="just" defTabSz="914400" rtl="1" eaLnBrk="1" fontAlgn="auto" latinLnBrk="0" hangingPunct="1">
              <a:lnSpc>
                <a:spcPct val="100000"/>
              </a:lnSpc>
              <a:spcBef>
                <a:spcPts val="0"/>
              </a:spcBef>
              <a:spcAft>
                <a:spcPts val="0"/>
              </a:spcAft>
              <a:buClrTx/>
              <a:buSzTx/>
              <a:buFont typeface="+mj-lt"/>
              <a:buAutoNum type="arabicParenR"/>
              <a:tabLst/>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التركيز على التعليم وتوطين اقتصاد المعرفة</a:t>
            </a:r>
          </a:p>
          <a:p>
            <a:pPr marL="800100" marR="0" lvl="1"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SY" sz="20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ليس فقط من خلال التعليم المدرسي والجامعي والمهني بل وعبر نقل وتعميم أفضل الممارسات المجتمعية.</a:t>
            </a:r>
          </a:p>
          <a:p>
            <a:pPr marL="1257300" marR="0" lvl="2"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ar-SY"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457200" marR="0" lvl="0" indent="-457200" algn="just" defTabSz="914400" rtl="1" eaLnBrk="1" fontAlgn="auto" latinLnBrk="0" hangingPunct="1">
              <a:lnSpc>
                <a:spcPct val="100000"/>
              </a:lnSpc>
              <a:spcBef>
                <a:spcPts val="0"/>
              </a:spcBef>
              <a:spcAft>
                <a:spcPts val="0"/>
              </a:spcAft>
              <a:buClrTx/>
              <a:buSzTx/>
              <a:buFont typeface="+mj-lt"/>
              <a:buAutoNum type="arabicParenR"/>
              <a:tabLst/>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تحديث وأمثلة النشاطات الزراعية </a:t>
            </a:r>
          </a:p>
          <a:p>
            <a:pPr marL="1371600" marR="0" lvl="2"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SY" sz="20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باستخدام أمثل ورشيد لمخرجات البحوث العلمية، وليس فقط الزراعية أو في القطاع الزراعي.</a:t>
            </a:r>
          </a:p>
          <a:p>
            <a:pPr marL="457200" marR="0" lvl="1" indent="0" algn="just" defTabSz="914400" rtl="1" eaLnBrk="1" fontAlgn="auto" latinLnBrk="0" hangingPunct="1">
              <a:lnSpc>
                <a:spcPct val="100000"/>
              </a:lnSpc>
              <a:spcBef>
                <a:spcPts val="0"/>
              </a:spcBef>
              <a:spcAft>
                <a:spcPts val="0"/>
              </a:spcAft>
              <a:buClrTx/>
              <a:buSzTx/>
              <a:buFontTx/>
              <a:buNone/>
              <a:tabLst/>
              <a:defRPr/>
            </a:pPr>
            <a:endParaRPr kumimoji="0" lang="ar-SY"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457200" marR="0" lvl="0" indent="-457200" algn="just" defTabSz="914400" rtl="1" eaLnBrk="1" fontAlgn="auto" latinLnBrk="0" hangingPunct="1">
              <a:lnSpc>
                <a:spcPct val="100000"/>
              </a:lnSpc>
              <a:spcBef>
                <a:spcPts val="0"/>
              </a:spcBef>
              <a:spcAft>
                <a:spcPts val="0"/>
              </a:spcAft>
              <a:buClrTx/>
              <a:buSzTx/>
              <a:buFont typeface="+mj-lt"/>
              <a:buAutoNum type="arabicParenR"/>
              <a:tabLst/>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تنظيم المجتمع الريفي</a:t>
            </a:r>
          </a:p>
          <a:p>
            <a:pPr marL="1828800" marR="0" lvl="3"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SY" sz="20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من خلال إعادة هيكلة قائمة على معرفة واعية بالموئل الطبيعي والتراث المكاني المشترك المعاش سوياً والمنتقل لا مادياً.</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just" defTabSz="914400" rtl="1" eaLnBrk="1" fontAlgn="auto" latinLnBrk="0" hangingPunct="1">
              <a:lnSpc>
                <a:spcPct val="100000"/>
              </a:lnSpc>
              <a:spcBef>
                <a:spcPts val="0"/>
              </a:spcBef>
              <a:spcAft>
                <a:spcPts val="0"/>
              </a:spcAft>
              <a:buClrTx/>
              <a:buSzTx/>
              <a:buFont typeface="+mj-lt"/>
              <a:buAutoNum type="arabicParenR" startAt="4"/>
              <a:tabLst/>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تحويل الرغبة في المقاومة إلى فعل إنتاج</a:t>
            </a:r>
          </a:p>
          <a:p>
            <a:pPr marL="2171700" marR="0" lvl="4" indent="-342900" algn="just"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SY"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عندما تتحوّل القيم المضافة المجتمعية عواملَ جذبٍ ولحمٍ مكانية للمجتمع </a:t>
            </a:r>
            <a:r>
              <a:rPr kumimoji="0" lang="ar-SY"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المتشظي</a:t>
            </a:r>
            <a:r>
              <a:rPr kumimoji="0" lang="ar-SY"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الهوية تبدأ من معرفة الموئل ووعي الذات الجمعية</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02113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01" y="836712"/>
            <a:ext cx="8439939" cy="470898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Y" sz="2400" b="1" i="1" dirty="0">
                <a:solidFill>
                  <a:srgbClr val="189303"/>
                </a:solidFill>
                <a:latin typeface="Arial" pitchFamily="34" charset="0"/>
                <a:cs typeface="Arial" pitchFamily="34" charset="0"/>
              </a:rPr>
              <a:t>آلية اختراق حائط اليأس بدءاً من... واقع شديد التشظّي</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Y" sz="800" b="1" i="1" dirty="0">
              <a:solidFill>
                <a:srgbClr val="189303"/>
              </a:solidFill>
              <a:latin typeface="Arial" pitchFamily="34" charset="0"/>
              <a:cs typeface="Arial"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يجب البدء من خطوات صغيرة مكانية، محلّية الطابع، تُدمَج وتُعمَّم لاحقاً في منظور إقليمي فوطني، تُشكِّل:</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Y"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just" defTabSz="914400" rtl="1" eaLnBrk="1" fontAlgn="auto" latinLnBrk="0" hangingPunct="1">
              <a:lnSpc>
                <a:spcPct val="100000"/>
              </a:lnSpc>
              <a:spcBef>
                <a:spcPts val="0"/>
              </a:spcBef>
              <a:spcAft>
                <a:spcPts val="0"/>
              </a:spcAft>
              <a:buClrTx/>
              <a:buSzTx/>
              <a:buFont typeface="+mj-lt"/>
              <a:buAutoNum type="arabicParenR"/>
              <a:tabLst/>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مبادرات مكانية قائمة على العمل الجماعي المشترك</a:t>
            </a:r>
          </a:p>
          <a:p>
            <a:pPr marL="1257300" lvl="2" indent="-342900" algn="just" rtl="1">
              <a:buFont typeface="Wingdings" panose="05000000000000000000" pitchFamily="2" charset="2"/>
              <a:buChar char="Ø"/>
              <a:defRPr/>
            </a:pPr>
            <a:r>
              <a:rPr kumimoji="0" lang="ar-SY"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هو يقود إلى تفاعل، فتعارف، فزيادة وعي بالآخر الموضوعي.</a:t>
            </a:r>
          </a:p>
          <a:p>
            <a:pPr marR="0" lvl="2" algn="just" defTabSz="914400" rtl="1" eaLnBrk="1" fontAlgn="auto" latinLnBrk="0" hangingPunct="1">
              <a:lnSpc>
                <a:spcPct val="100000"/>
              </a:lnSpc>
              <a:spcBef>
                <a:spcPts val="0"/>
              </a:spcBef>
              <a:spcAft>
                <a:spcPts val="0"/>
              </a:spcAft>
              <a:buClrTx/>
              <a:buSzTx/>
              <a:tabLst/>
              <a:defRPr/>
            </a:pPr>
            <a:endParaRPr kumimoji="0" lang="ar-SY" sz="8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914400" lvl="1" indent="-457200" algn="just" rtl="1">
              <a:buFont typeface="+mj-lt"/>
              <a:buAutoNum type="arabicParenR" startAt="2"/>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محتوى معرفياً قابلاً للتوثيق والنقل</a:t>
            </a:r>
          </a:p>
          <a:p>
            <a:pPr marL="1828800" lvl="3" indent="-457200" algn="just" rtl="1">
              <a:buFont typeface="Wingdings" panose="05000000000000000000" pitchFamily="2" charset="2"/>
              <a:buChar char="Ø"/>
              <a:defRPr/>
            </a:pPr>
            <a:r>
              <a:rPr kumimoji="0" lang="ar-SY" b="0" i="0" u="none" strike="noStrike" kern="1200" cap="none" spc="0" normalizeH="0" baseline="0" noProof="0" dirty="0">
                <a:ln>
                  <a:noFill/>
                </a:ln>
                <a:solidFill>
                  <a:prstClr val="black"/>
                </a:solidFill>
                <a:effectLst/>
                <a:uLnTx/>
                <a:uFillTx/>
                <a:latin typeface="Arial" pitchFamily="34" charset="0"/>
              </a:rPr>
              <a:t>يؤسس للتمكين المهني المباشر ويدعم اجتماعياً من خلال القيم المضافة المادية</a:t>
            </a:r>
            <a:r>
              <a:rPr lang="ar-SY" dirty="0">
                <a:solidFill>
                  <a:prstClr val="black"/>
                </a:solidFill>
                <a:latin typeface="Arial" pitchFamily="34" charset="0"/>
              </a:rPr>
              <a:t>.</a:t>
            </a:r>
          </a:p>
          <a:p>
            <a:pPr lvl="1" algn="just" rtl="1">
              <a:defRPr/>
            </a:pPr>
            <a:endParaRPr kumimoji="0" lang="ar-SY" sz="800" b="0" i="0" u="none" strike="noStrike" kern="1200" cap="none" spc="0" normalizeH="0" baseline="0" noProof="0" dirty="0">
              <a:ln>
                <a:noFill/>
              </a:ln>
              <a:solidFill>
                <a:prstClr val="black"/>
              </a:solidFill>
              <a:effectLst/>
              <a:uLnTx/>
              <a:uFillTx/>
              <a:latin typeface="Arial" pitchFamily="34" charset="0"/>
            </a:endParaRPr>
          </a:p>
          <a:p>
            <a:pPr marL="1371600" lvl="2" indent="-457200" algn="just" rtl="1">
              <a:buFont typeface="+mj-lt"/>
              <a:buAutoNum type="arabicParenR" startAt="3"/>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روابط مجتمعية أكثر متانة ولا عودة عنها</a:t>
            </a:r>
            <a:endParaRPr kumimoji="0" lang="ar-SY" sz="2200" b="0" i="0" u="none" strike="noStrike" kern="1200" cap="none" spc="0" normalizeH="0" noProof="0" dirty="0">
              <a:ln>
                <a:noFill/>
              </a:ln>
              <a:solidFill>
                <a:prstClr val="black"/>
              </a:solidFill>
              <a:effectLst/>
              <a:uLnTx/>
              <a:uFillTx/>
              <a:latin typeface="Arial" pitchFamily="34" charset="0"/>
              <a:ea typeface="+mn-ea"/>
              <a:cs typeface="Arial" pitchFamily="34" charset="0"/>
            </a:endParaRPr>
          </a:p>
          <a:p>
            <a:pPr marL="2286000" lvl="4" indent="-457200" algn="just" rtl="1">
              <a:buFont typeface="Wingdings" panose="05000000000000000000" pitchFamily="2" charset="2"/>
              <a:buChar char="Ø"/>
              <a:defRPr/>
            </a:pPr>
            <a:r>
              <a:rPr lang="ar-SY" dirty="0">
                <a:solidFill>
                  <a:prstClr val="black"/>
                </a:solidFill>
                <a:latin typeface="Arial" pitchFamily="34" charset="0"/>
              </a:rPr>
              <a:t>تقوم أولاً على تلاحمٍ واعٍ من خلال المصالح المتبادلة المتنامية.</a:t>
            </a:r>
          </a:p>
          <a:p>
            <a:pPr marR="0" lvl="0" algn="just" defTabSz="914400" rtl="1" eaLnBrk="1" fontAlgn="auto" latinLnBrk="0" hangingPunct="1">
              <a:lnSpc>
                <a:spcPct val="100000"/>
              </a:lnSpc>
              <a:spcBef>
                <a:spcPts val="0"/>
              </a:spcBef>
              <a:spcAft>
                <a:spcPts val="0"/>
              </a:spcAft>
              <a:buClrTx/>
              <a:buSzTx/>
              <a:tabLst/>
              <a:defRPr/>
            </a:pPr>
            <a:endParaRPr kumimoji="0" lang="ar-SY" sz="800" b="0" i="0" u="none" strike="noStrike" kern="1200" cap="none" spc="0" normalizeH="0" noProof="0" dirty="0">
              <a:ln>
                <a:noFill/>
              </a:ln>
              <a:solidFill>
                <a:prstClr val="black"/>
              </a:solidFill>
              <a:effectLst/>
              <a:uLnTx/>
              <a:uFillTx/>
              <a:latin typeface="Arial" pitchFamily="34" charset="0"/>
              <a:ea typeface="+mn-ea"/>
              <a:cs typeface="Arial" pitchFamily="34" charset="0"/>
            </a:endParaRPr>
          </a:p>
          <a:p>
            <a:pPr marL="1828800" lvl="3" indent="-457200" algn="just" rtl="1">
              <a:buFont typeface="+mj-lt"/>
              <a:buAutoNum type="arabicParenR" startAt="4"/>
              <a:defRPr/>
            </a:pPr>
            <a:r>
              <a:rPr kumimoji="0" lang="ar-SY"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فعاليات وطيدة مواجهة لليأس </a:t>
            </a:r>
          </a:p>
          <a:p>
            <a:pPr marL="2628900" lvl="5" indent="-342900" algn="just" rtl="1">
              <a:buFont typeface="Wingdings" panose="05000000000000000000" pitchFamily="2" charset="2"/>
              <a:buChar char="Ø"/>
              <a:defRPr/>
            </a:pPr>
            <a:r>
              <a:rPr kumimoji="0" lang="ar-SY"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عندما يولّد العمل الأمانَ التكافلي في التعامل العام مع الموارد الطبيعية النزرة نافياً العَوَز</a:t>
            </a:r>
            <a:r>
              <a:rPr kumimoji="0" lang="ar-SY" b="0" i="0" u="none" strike="noStrike" kern="1200" cap="none" spc="0" normalizeH="0" noProof="0" dirty="0">
                <a:ln>
                  <a:noFill/>
                </a:ln>
                <a:solidFill>
                  <a:prstClr val="black"/>
                </a:solidFill>
                <a:effectLst/>
                <a:uLnTx/>
                <a:uFillTx/>
                <a:latin typeface="Arial" pitchFamily="34" charset="0"/>
                <a:ea typeface="+mn-ea"/>
                <a:cs typeface="Arial" pitchFamily="34" charset="0"/>
              </a:rPr>
              <a:t>.</a:t>
            </a:r>
            <a:endParaRPr kumimoji="0" lang="ar-SY"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الهوية تبدأ من معرفة الموئل ووعي الذات الجمعية</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 name="Rectangle 1"/>
          <p:cNvSpPr/>
          <p:nvPr/>
        </p:nvSpPr>
        <p:spPr>
          <a:xfrm>
            <a:off x="206301" y="5530006"/>
            <a:ext cx="8439939" cy="1015663"/>
          </a:xfrm>
          <a:prstGeom prst="rect">
            <a:avLst/>
          </a:prstGeom>
        </p:spPr>
        <p:txBody>
          <a:bodyPr wrap="square">
            <a:spAutoFit/>
          </a:bodyPr>
          <a:lstStyle/>
          <a:p>
            <a:pPr algn="just" rtl="1"/>
            <a:r>
              <a:rPr lang="ar-SY" sz="2000" i="1" dirty="0">
                <a:solidFill>
                  <a:srgbClr val="189303"/>
                </a:solidFill>
                <a:latin typeface="Segoe UI Historic"/>
              </a:rPr>
              <a:t>     عندها تُحوَّل التعدديةَ </a:t>
            </a:r>
            <a:r>
              <a:rPr lang="ar-SY" sz="2000" i="1" dirty="0" err="1">
                <a:solidFill>
                  <a:srgbClr val="189303"/>
                </a:solidFill>
                <a:latin typeface="Segoe UI Historic"/>
              </a:rPr>
              <a:t>المكوناتية</a:t>
            </a:r>
            <a:r>
              <a:rPr lang="ar-SY" sz="2000" i="1" dirty="0">
                <a:solidFill>
                  <a:srgbClr val="189303"/>
                </a:solidFill>
                <a:latin typeface="Segoe UI Historic"/>
              </a:rPr>
              <a:t> نمطاً فسيفسائياً بنّاءً عبر ممارسات عادلة تضمن المساواة في التمكين للجميع من خلال الاستثمار الجماعي في الفضاء المدني (القائم على القانون) المشترك يحدُّ تغوّلَ نمطِ  توزيعِ حصصٍ </a:t>
            </a:r>
            <a:r>
              <a:rPr lang="ar-SY" sz="2000" i="1" dirty="0">
                <a:solidFill>
                  <a:schemeClr val="bg1">
                    <a:lumMod val="65000"/>
                  </a:schemeClr>
                </a:solidFill>
                <a:latin typeface="Segoe UI Historic"/>
              </a:rPr>
              <a:t>(وتناهبَ مواردٍ) </a:t>
            </a:r>
            <a:r>
              <a:rPr lang="ar-SY" sz="2000" i="1" dirty="0">
                <a:solidFill>
                  <a:srgbClr val="189303"/>
                </a:solidFill>
                <a:latin typeface="Segoe UI Historic"/>
              </a:rPr>
              <a:t>وفق رأسمالية </a:t>
            </a:r>
            <a:r>
              <a:rPr lang="ar-SY" sz="2000" i="1" dirty="0" err="1">
                <a:solidFill>
                  <a:srgbClr val="189303"/>
                </a:solidFill>
                <a:latin typeface="Segoe UI Historic"/>
              </a:rPr>
              <a:t>محاسيب</a:t>
            </a:r>
            <a:r>
              <a:rPr lang="ar-SY" sz="2000" i="1" dirty="0">
                <a:solidFill>
                  <a:srgbClr val="189303"/>
                </a:solidFill>
                <a:latin typeface="Segoe UI Historic"/>
              </a:rPr>
              <a:t> متجددة.</a:t>
            </a:r>
          </a:p>
        </p:txBody>
      </p:sp>
    </p:spTree>
    <p:extLst>
      <p:ext uri="{BB962C8B-B14F-4D97-AF65-F5344CB8AC3E}">
        <p14:creationId xmlns:p14="http://schemas.microsoft.com/office/powerpoint/2010/main" val="2433200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01" y="1059118"/>
            <a:ext cx="8790973" cy="3600986"/>
          </a:xfrm>
          <a:prstGeom prst="rect">
            <a:avLst/>
          </a:prstGeom>
          <a:noFill/>
        </p:spPr>
        <p:txBody>
          <a:bodyPr wrap="square" rtlCol="0">
            <a:spAutoFit/>
          </a:bodyPr>
          <a:lstStyle/>
          <a:p>
            <a:pPr lvl="0" algn="just" rtl="1">
              <a:defRPr/>
            </a:pPr>
            <a:r>
              <a:rPr lang="ar-SY" sz="2400" b="1" dirty="0">
                <a:solidFill>
                  <a:srgbClr val="FF0000"/>
                </a:solidFill>
                <a:latin typeface="Calibri" panose="020F0502020204030204" pitchFamily="34" charset="0"/>
                <a:ea typeface="Calibri" panose="020F0502020204030204" pitchFamily="34" charset="0"/>
              </a:rPr>
              <a:t>هل يمكن أن يكون القطاع الزراعي محركاً تنموياً؟  </a:t>
            </a:r>
          </a:p>
          <a:p>
            <a:pPr lvl="0" algn="just" rtl="1">
              <a:defRPr/>
            </a:pPr>
            <a:endParaRPr lang="ar-SY" sz="1200" dirty="0">
              <a:latin typeface="Calibri" panose="020F0502020204030204" pitchFamily="34" charset="0"/>
              <a:ea typeface="Calibri" panose="020F0502020204030204" pitchFamily="34" charset="0"/>
            </a:endParaRPr>
          </a:p>
          <a:p>
            <a:pPr lvl="0" algn="just" rtl="1">
              <a:defRPr/>
            </a:pPr>
            <a:r>
              <a:rPr lang="ar-SY" sz="2200" dirty="0">
                <a:latin typeface="Calibri" panose="020F0502020204030204" pitchFamily="34" charset="0"/>
                <a:ea typeface="Calibri" panose="020F0502020204030204" pitchFamily="34" charset="0"/>
              </a:rPr>
              <a:t>نعم، يمكن ويجب،... </a:t>
            </a:r>
          </a:p>
          <a:p>
            <a:pPr lvl="0" algn="just" rtl="1">
              <a:defRPr/>
            </a:pPr>
            <a:r>
              <a:rPr lang="ar-SY" sz="2200" dirty="0">
                <a:latin typeface="Calibri" panose="020F0502020204030204" pitchFamily="34" charset="0"/>
                <a:ea typeface="Calibri" panose="020F0502020204030204" pitchFamily="34" charset="0"/>
              </a:rPr>
              <a:t>     هذا مرتبط بشكل رئيس بمرحلة بدء الخروج من الأزمة الوطنية البنيوية (ضمن الهيكلية المدمِّرة للمؤسسات العامة) متعددة الأطياف (متعددة مستويات وأنماط التأثير وعقابيله)، </a:t>
            </a:r>
            <a:r>
              <a:rPr lang="ar-SY" sz="2000" dirty="0">
                <a:latin typeface="Calibri" panose="020F0502020204030204" pitchFamily="34" charset="0"/>
                <a:ea typeface="Calibri" panose="020F0502020204030204" pitchFamily="34" charset="0"/>
              </a:rPr>
              <a:t>وهو الخروج الجاري في ظل ضغوطات التجاذبات الهوياتية البارزة مجدداً بفعل تأثيرات سقوط منظومة القيادة وتناهب الموارد الطبيعية والثروات الوطنية والتناذر المجتمعي العنيف ضمن ظروف أواسط 2025</a:t>
            </a:r>
            <a:r>
              <a:rPr kumimoji="0" lang="ar-SY" sz="2200" b="0" i="0" u="none" strike="noStrike" kern="1200" cap="none" spc="0" normalizeH="0" baseline="0" noProof="0" dirty="0">
                <a:ln>
                  <a:noFill/>
                </a:ln>
                <a:solidFill>
                  <a:prstClr val="black"/>
                </a:solidFill>
                <a:effectLst/>
                <a:uLnTx/>
                <a:uFillTx/>
                <a:latin typeface="Arial" pitchFamily="34" charset="0"/>
              </a:rPr>
              <a:t>.</a:t>
            </a:r>
          </a:p>
          <a:p>
            <a:pPr lvl="0" algn="just" rtl="1">
              <a:defRPr/>
            </a:pPr>
            <a:endParaRPr lang="ar-SY" sz="1200" dirty="0">
              <a:solidFill>
                <a:prstClr val="black"/>
              </a:solidFill>
              <a:latin typeface="Arial" pitchFamily="34" charset="0"/>
            </a:endParaRPr>
          </a:p>
          <a:p>
            <a:pPr lvl="0" algn="just" rtl="1">
              <a:defRPr/>
            </a:pPr>
            <a:r>
              <a:rPr kumimoji="0" lang="ar-SY" sz="2400" b="1" i="0" u="none" strike="noStrike" kern="1200" cap="none" spc="0" normalizeH="0" baseline="0" noProof="0" dirty="0">
                <a:ln>
                  <a:noFill/>
                </a:ln>
                <a:solidFill>
                  <a:srgbClr val="189303"/>
                </a:solidFill>
                <a:effectLst/>
                <a:uLnTx/>
                <a:uFillTx/>
                <a:latin typeface="Arial" pitchFamily="34" charset="0"/>
              </a:rPr>
              <a:t>والرؤيا</a:t>
            </a:r>
            <a:r>
              <a:rPr kumimoji="0" lang="ar-SY" sz="2400" b="0" i="0" u="none" strike="noStrike" kern="1200" cap="none" spc="0" normalizeH="0" baseline="0" noProof="0" dirty="0">
                <a:ln>
                  <a:noFill/>
                </a:ln>
                <a:solidFill>
                  <a:prstClr val="black"/>
                </a:solidFill>
                <a:effectLst/>
                <a:uLnTx/>
                <a:uFillTx/>
                <a:latin typeface="Arial" pitchFamily="34" charset="0"/>
              </a:rPr>
              <a:t> هنا </a:t>
            </a:r>
            <a:r>
              <a:rPr lang="ar-SY" sz="2400" dirty="0">
                <a:latin typeface="Calibri" panose="020F0502020204030204" pitchFamily="34" charset="0"/>
                <a:ea typeface="Calibri" panose="020F0502020204030204" pitchFamily="34" charset="0"/>
              </a:rPr>
              <a:t>أن القطاع يجب أن يكون ديناميكياً = متكيّفاً ومتأقلماً مع المستجدات الطارئة، وقادراً على التغيّر سريعاً لمواجهة المتطلبات غير الملحوظة سابقاً خاصة عند حل المسائل المتعلقة بمشاريع تطوير سُبل العيش واستدامتها في بيئات مختلفة.</a:t>
            </a:r>
            <a:endParaRPr kumimoji="0" lang="ar-SY" sz="2400" b="0" i="0" u="none" strike="noStrike" kern="1200" cap="none" spc="0" normalizeH="0" baseline="0" noProof="0" dirty="0">
              <a:ln>
                <a:noFill/>
              </a:ln>
              <a:solidFill>
                <a:prstClr val="black"/>
              </a:solidFill>
              <a:effectLst/>
              <a:uLnTx/>
              <a:uFillTx/>
              <a:latin typeface="Arial" pitchFamily="34"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نحو اقتصاد محرِّكٍ لوحدةٍ مكانية تجمَع ...</a:t>
            </a:r>
            <a:r>
              <a:rPr kumimoji="0" lang="el-GR"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 name="Rectangle 1"/>
          <p:cNvSpPr/>
          <p:nvPr/>
        </p:nvSpPr>
        <p:spPr>
          <a:xfrm>
            <a:off x="206301" y="5013135"/>
            <a:ext cx="8790973" cy="1512209"/>
          </a:xfrm>
          <a:prstGeom prst="rect">
            <a:avLst/>
          </a:prstGeom>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ar-SA"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عندها تُصبح الأوليات جميعها مرتبة لتوحيد الرؤى والجهود بدءاً من المكان الأصغر إدارياً وصولاً إلى الموئل أكبره</a:t>
            </a:r>
            <a:r>
              <a:rPr kumimoji="0" lang="ar-SY"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ar-SA"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الوطن، ولتصبح النشاطات جميعها:</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800100" marR="0" lvl="1" indent="-342900" algn="just" defTabSz="914400" rtl="1"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أداة مجتمعية عامة للحدّ من توسع الفقر الفردي؛</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1257300" marR="0" lvl="2" indent="-342900" algn="just" defTabSz="914400" rtl="1"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مولداً تفاعلياً يُنشئ م</a:t>
            </a:r>
            <a:r>
              <a:rPr kumimoji="0" lang="ar-SY"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ar-SA"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رس</a:t>
            </a:r>
            <a:r>
              <a:rPr kumimoji="0" lang="ar-SY"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ar-SA"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خاً منظومة عدالة متجددة دوماَ.</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6109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01" y="1059118"/>
            <a:ext cx="8686179" cy="2292935"/>
          </a:xfrm>
          <a:prstGeom prst="rect">
            <a:avLst/>
          </a:prstGeom>
          <a:noFill/>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1"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مرتكزات تحقيق </a:t>
            </a:r>
            <a:r>
              <a:rPr kumimoji="0" lang="ar-SY" sz="240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رؤية القطاع وأهدافه:</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j-cs"/>
            </a:endParaRPr>
          </a:p>
          <a:p>
            <a:pPr marL="342900" lvl="0" indent="-342900" algn="just" rtl="1">
              <a:lnSpc>
                <a:spcPct val="107000"/>
              </a:lnSpc>
              <a:spcAft>
                <a:spcPts val="0"/>
              </a:spcAft>
              <a:buSzPts val="1400"/>
              <a:buFont typeface="+mj-lt"/>
              <a:buAutoNum type="arabicParenR"/>
            </a:pPr>
            <a:r>
              <a:rPr lang="ar-SY" sz="2000" dirty="0">
                <a:latin typeface="Calibri" panose="020F0502020204030204" pitchFamily="34" charset="0"/>
                <a:ea typeface="Times New Roman" panose="02020603050405020304" pitchFamily="18" charset="0"/>
                <a:cs typeface="+mj-cs"/>
              </a:rPr>
              <a:t>إدارة رشيدة مستدامة للموارد الطبيعية الزراعية (أراض، مياه، تنوع حيوي) وللبيئة؛</a:t>
            </a:r>
            <a:endParaRPr lang="en-US" sz="20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0"/>
              </a:spcAft>
              <a:buSzPts val="1400"/>
              <a:buFont typeface="+mj-lt"/>
              <a:buAutoNum type="arabicParenR"/>
            </a:pPr>
            <a:r>
              <a:rPr lang="ar-SY" sz="2000" dirty="0">
                <a:latin typeface="Calibri" panose="020F0502020204030204" pitchFamily="34" charset="0"/>
                <a:ea typeface="Times New Roman" panose="02020603050405020304" pitchFamily="18" charset="0"/>
                <a:cs typeface="+mj-cs"/>
              </a:rPr>
              <a:t>تطوير الإنتاجية (القائمة على التكنولوجيات البازغة ونتائج البحث العلمي) واستدامة الإنتاج الزراعيين؛</a:t>
            </a:r>
            <a:endParaRPr lang="en-US" sz="20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0"/>
              </a:spcAft>
              <a:buSzPts val="1400"/>
              <a:buFont typeface="+mj-lt"/>
              <a:buAutoNum type="arabicParenR"/>
            </a:pPr>
            <a:r>
              <a:rPr lang="ar-SY" sz="2000" dirty="0">
                <a:latin typeface="Calibri" panose="020F0502020204030204" pitchFamily="34" charset="0"/>
                <a:ea typeface="Times New Roman" panose="02020603050405020304" pitchFamily="18" charset="0"/>
                <a:cs typeface="+mj-cs"/>
              </a:rPr>
              <a:t>سياسات قطاعية وطنية ومكانية معلنة ومؤسسات عامة كفؤة وخدمات دعم قادرة وشفافة؛</a:t>
            </a:r>
            <a:endParaRPr lang="en-US" sz="20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0"/>
              </a:spcAft>
              <a:buSzPts val="1400"/>
              <a:buFont typeface="+mj-lt"/>
              <a:buAutoNum type="arabicParenR"/>
            </a:pPr>
            <a:r>
              <a:rPr lang="ar-SY" sz="2000" dirty="0">
                <a:latin typeface="Calibri" panose="020F0502020204030204" pitchFamily="34" charset="0"/>
                <a:ea typeface="Times New Roman" panose="02020603050405020304" pitchFamily="18" charset="0"/>
                <a:cs typeface="+mj-cs"/>
              </a:rPr>
              <a:t>استقرار اقتصادي-اجتماعي يحقق استقراراً غذائياً ضمن سوية مرتفعة الأداء لإدارة المخاطر؛</a:t>
            </a:r>
            <a:endParaRPr lang="en-US" sz="20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0"/>
              </a:spcAft>
              <a:buSzPts val="1400"/>
              <a:buFont typeface="+mj-lt"/>
              <a:buAutoNum type="arabicParenR"/>
            </a:pPr>
            <a:r>
              <a:rPr lang="ar-SY" sz="2000" dirty="0">
                <a:latin typeface="Calibri" panose="020F0502020204030204" pitchFamily="34" charset="0"/>
                <a:ea typeface="Times New Roman" panose="02020603050405020304" pitchFamily="18" charset="0"/>
                <a:cs typeface="+mj-cs"/>
              </a:rPr>
              <a:t>الحصول على مواد غذائية عالية الجودة وذات أمان وسلامة صحيين عاليين.</a:t>
            </a:r>
            <a:endParaRPr kumimoji="0" lang="ar-SY" sz="2000" b="0" i="0" u="none" strike="noStrike" kern="1200" cap="none" spc="0" normalizeH="0" baseline="0" noProof="0" dirty="0">
              <a:ln>
                <a:noFill/>
              </a:ln>
              <a:solidFill>
                <a:prstClr val="black"/>
              </a:solidFill>
              <a:effectLst/>
              <a:uLnTx/>
              <a:uFillTx/>
              <a:latin typeface="Arial" pitchFamily="34" charset="0"/>
              <a:cs typeface="+mj-cs"/>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نحو اقتصاد محرِّكٍ لوحدةٍ مكانية تجمَع ...</a:t>
            </a:r>
            <a:r>
              <a:rPr kumimoji="0" lang="el-GR"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 name="TextBox 7"/>
          <p:cNvSpPr txBox="1"/>
          <p:nvPr/>
        </p:nvSpPr>
        <p:spPr>
          <a:xfrm>
            <a:off x="206300" y="3713527"/>
            <a:ext cx="8686179" cy="2600712"/>
          </a:xfrm>
          <a:prstGeom prst="rect">
            <a:avLst/>
          </a:prstGeom>
          <a:noFill/>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تبرز</a:t>
            </a:r>
            <a:r>
              <a:rPr kumimoji="0" lang="ar-SY" sz="2400" b="1"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 هوية القطاع الزراعي </a:t>
            </a:r>
            <a:r>
              <a:rPr kumimoji="0" lang="ar-SY" sz="240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خلال مرحلة بدء الخروج من أزمة وطنية بنيوية، كونه:</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mj-lt"/>
              <a:buAutoNum type="arabicPeriod"/>
              <a:tabLst>
                <a:tab pos="147320" algn="l"/>
                <a:tab pos="237490" algn="l"/>
              </a:tabLst>
            </a:pPr>
            <a:r>
              <a:rPr lang="ar-SY" sz="2000" dirty="0">
                <a:latin typeface="Calibri" panose="020F0502020204030204" pitchFamily="34" charset="0"/>
                <a:ea typeface="Times New Roman" panose="02020603050405020304" pitchFamily="18" charset="0"/>
                <a:cs typeface="+mj-cs"/>
              </a:rPr>
              <a:t>محركاً تنموياً اقتصادياً يقود عملية التنمية الاقتصادية والاجتماعية ؛</a:t>
            </a:r>
            <a:endParaRPr lang="en-US" sz="20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0"/>
              </a:spcAft>
              <a:buFont typeface="+mj-lt"/>
              <a:buAutoNum type="arabicPeriod"/>
              <a:tabLst>
                <a:tab pos="147320" algn="l"/>
                <a:tab pos="237490" algn="l"/>
              </a:tabLst>
            </a:pPr>
            <a:r>
              <a:rPr lang="ar-SY" sz="2000" dirty="0">
                <a:latin typeface="Calibri" panose="020F0502020204030204" pitchFamily="34" charset="0"/>
                <a:ea typeface="Times New Roman" panose="02020603050405020304" pitchFamily="18" charset="0"/>
                <a:cs typeface="+mj-cs"/>
              </a:rPr>
              <a:t>مولداً للدخل وفرص العمل على المستوى الفردي والأسري والقيم المضافة المجتمعية؛</a:t>
            </a:r>
            <a:endParaRPr lang="en-US" sz="20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0"/>
              </a:spcAft>
              <a:buFont typeface="+mj-lt"/>
              <a:buAutoNum type="arabicPeriod"/>
              <a:tabLst>
                <a:tab pos="147320" algn="l"/>
                <a:tab pos="237490" algn="l"/>
              </a:tabLst>
            </a:pPr>
            <a:r>
              <a:rPr lang="ar-SY" sz="2000" dirty="0">
                <a:latin typeface="Calibri" panose="020F0502020204030204" pitchFamily="34" charset="0"/>
                <a:ea typeface="Times New Roman" panose="02020603050405020304" pitchFamily="18" charset="0"/>
                <a:cs typeface="+mj-cs"/>
              </a:rPr>
              <a:t>مديراً قطاعياً وطنياً رشيداً للموارد المحلية النزرة المتاحة قائم على الاقتصاد المعرفي؛</a:t>
            </a:r>
            <a:endParaRPr lang="en-US" sz="20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0"/>
              </a:spcAft>
              <a:buFont typeface="+mj-lt"/>
              <a:buAutoNum type="arabicPeriod"/>
              <a:tabLst>
                <a:tab pos="147320" algn="l"/>
                <a:tab pos="237490" algn="l"/>
              </a:tabLst>
            </a:pPr>
            <a:r>
              <a:rPr lang="ar-SY" sz="2000" dirty="0">
                <a:latin typeface="Calibri" panose="020F0502020204030204" pitchFamily="34" charset="0"/>
                <a:ea typeface="Times New Roman" panose="02020603050405020304" pitchFamily="18" charset="0"/>
                <a:cs typeface="+mj-cs"/>
              </a:rPr>
              <a:t>داعماً للفرص والأمان الاجتماعي ومعززاً سبل العيش في البيئات الهشة؛</a:t>
            </a:r>
            <a:endParaRPr lang="en-US" sz="2000" dirty="0">
              <a:latin typeface="Calibri" panose="020F0502020204030204" pitchFamily="34" charset="0"/>
              <a:ea typeface="Calibri" panose="020F0502020204030204" pitchFamily="34" charset="0"/>
              <a:cs typeface="+mj-cs"/>
            </a:endParaRPr>
          </a:p>
          <a:p>
            <a:pPr marL="342900" lvl="0" indent="-342900" algn="just" rtl="1">
              <a:lnSpc>
                <a:spcPct val="107000"/>
              </a:lnSpc>
              <a:spcAft>
                <a:spcPts val="0"/>
              </a:spcAft>
              <a:buFont typeface="+mj-lt"/>
              <a:buAutoNum type="arabicPeriod"/>
              <a:tabLst>
                <a:tab pos="147320" algn="l"/>
                <a:tab pos="237490" algn="l"/>
              </a:tabLst>
            </a:pPr>
            <a:r>
              <a:rPr lang="ar-SY" sz="2000" dirty="0">
                <a:latin typeface="Calibri" panose="020F0502020204030204" pitchFamily="34" charset="0"/>
                <a:ea typeface="Times New Roman" panose="02020603050405020304" pitchFamily="18" charset="0"/>
                <a:cs typeface="+mj-cs"/>
              </a:rPr>
              <a:t>معززاً الاستدامة كقطاع تنموي قادر وفاعل؛</a:t>
            </a:r>
          </a:p>
          <a:p>
            <a:pPr marL="342900" lvl="0" indent="-342900" algn="just" rtl="1">
              <a:lnSpc>
                <a:spcPct val="107000"/>
              </a:lnSpc>
              <a:spcAft>
                <a:spcPts val="0"/>
              </a:spcAft>
              <a:buFont typeface="+mj-lt"/>
              <a:buAutoNum type="arabicPeriod"/>
              <a:tabLst>
                <a:tab pos="147320" algn="l"/>
                <a:tab pos="237490" algn="l"/>
              </a:tabLst>
            </a:pPr>
            <a:r>
              <a:rPr lang="ar-SY" sz="2000" dirty="0">
                <a:ea typeface="Times New Roman" panose="02020603050405020304" pitchFamily="18" charset="0"/>
                <a:cs typeface="+mj-cs"/>
              </a:rPr>
              <a:t>قاطراً وداعماً للاقتصاد الوطني مكانياً وزمانياً محققاً الاستقرار الاجتماعي ومرسخاً السلم الأهلي.</a:t>
            </a:r>
            <a:endParaRPr kumimoji="0" lang="ar-SY" sz="2000" b="0" i="0" u="none" strike="noStrike" kern="1200" cap="none" spc="0" normalizeH="0" baseline="0" noProof="0" dirty="0">
              <a:ln>
                <a:noFill/>
              </a:ln>
              <a:solidFill>
                <a:prstClr val="black"/>
              </a:solidFill>
              <a:effectLst/>
              <a:uLnTx/>
              <a:uFillTx/>
              <a:latin typeface="Arial" pitchFamily="34" charset="0"/>
              <a:cs typeface="+mj-cs"/>
            </a:endParaRPr>
          </a:p>
        </p:txBody>
      </p:sp>
    </p:spTree>
    <p:extLst>
      <p:ext uri="{BB962C8B-B14F-4D97-AF65-F5344CB8AC3E}">
        <p14:creationId xmlns:p14="http://schemas.microsoft.com/office/powerpoint/2010/main" val="200015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01" y="1059118"/>
            <a:ext cx="8686179" cy="5493170"/>
          </a:xfrm>
          <a:prstGeom prst="rect">
            <a:avLst/>
          </a:prstGeom>
          <a:noFill/>
        </p:spPr>
        <p:txBody>
          <a:bodyPr wrap="square" rtlCol="0">
            <a:spAutoFit/>
          </a:bodyPr>
          <a:lstStyle/>
          <a:p>
            <a:pPr lvl="0" algn="just" rtl="1">
              <a:defRPr/>
            </a:pPr>
            <a:r>
              <a:rPr kumimoji="0" lang="ar-SY" sz="240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توظيف المفهوم الاقتصادي-</a:t>
            </a:r>
            <a:r>
              <a:rPr kumimoji="0" lang="ar-SY" sz="2400" i="0" u="none" strike="noStrike" kern="1200" cap="none" spc="0" normalizeH="0" baseline="0" noProof="0" dirty="0" err="1">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الطاقوي</a:t>
            </a:r>
            <a:r>
              <a:rPr kumimoji="0" lang="ar-SY" sz="240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 في العمليات الإنتاجية، وتوطين</a:t>
            </a:r>
            <a:r>
              <a:rPr kumimoji="0" lang="ar-SY" sz="2400" i="0" u="none" strike="noStrike" kern="1200" cap="none" spc="0" normalizeH="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 مخرجات اقتصاد المعرفة الوطني قائمة على التخطيط الوطني عبر </a:t>
            </a:r>
            <a:r>
              <a:rPr lang="ar-SY" sz="2400" b="1" dirty="0">
                <a:solidFill>
                  <a:srgbClr val="189303"/>
                </a:solidFill>
                <a:latin typeface="Calibri" panose="020F0502020204030204" pitchFamily="34" charset="0"/>
                <a:ea typeface="Calibri" panose="020F0502020204030204" pitchFamily="34" charset="0"/>
              </a:rPr>
              <a:t>دمج نظم بحوث العمليات مع مخرجات البحوث العلمية المتخصصة المرتبطة بالزراعة</a:t>
            </a:r>
            <a:r>
              <a:rPr lang="ar-SY" sz="2400" dirty="0">
                <a:solidFill>
                  <a:srgbClr val="189303"/>
                </a:solidFill>
                <a:latin typeface="Calibri" panose="020F0502020204030204" pitchFamily="34" charset="0"/>
                <a:ea typeface="Calibri" panose="020F0502020204030204" pitchFamily="34" charset="0"/>
              </a:rPr>
              <a:t>، حيث تبرز الآثار جلياً في</a:t>
            </a:r>
            <a:r>
              <a:rPr kumimoji="0" lang="ar-SY" sz="2400" i="0" u="none" strike="noStrike" kern="1200" cap="none" spc="0" normalizeH="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a:t>
            </a:r>
          </a:p>
          <a:p>
            <a:pPr lvl="0" algn="just" rtl="1">
              <a:defRPr/>
            </a:pPr>
            <a:endParaRPr kumimoji="0" lang="ar-SY" sz="80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07000"/>
              </a:lnSpc>
              <a:buSzPts val="1400"/>
              <a:buFont typeface="+mj-lt"/>
              <a:buAutoNum type="arabicParenR"/>
            </a:pPr>
            <a:r>
              <a:rPr lang="ar-SY" sz="2200" dirty="0">
                <a:ea typeface="Times New Roman" panose="02020603050405020304" pitchFamily="18" charset="0"/>
              </a:rPr>
              <a:t>التأثيرات الإنتاجية الإيجابية الرائدة للتحكم بالنظام المائي الملحي في أراضي الاستصلاح الواسع؛ </a:t>
            </a:r>
          </a:p>
          <a:p>
            <a:pPr marL="342900" lvl="0" indent="-342900" algn="just" rtl="1">
              <a:lnSpc>
                <a:spcPct val="107000"/>
              </a:lnSpc>
              <a:buSzPts val="1400"/>
              <a:buFont typeface="+mj-lt"/>
              <a:buAutoNum type="arabicParenR"/>
            </a:pPr>
            <a:r>
              <a:rPr lang="ar-SY" sz="2200" dirty="0">
                <a:ea typeface="Times New Roman" panose="02020603050405020304" pitchFamily="18" charset="0"/>
              </a:rPr>
              <a:t>الوصول إلى عائد أمثل للإنتاج النباتي المروي عالي التكثيف للدورات الزراعية والمرتبطة بمنظومات ري رشيدة؛ </a:t>
            </a:r>
          </a:p>
          <a:p>
            <a:pPr marL="342900" lvl="0" indent="-342900" algn="just" rtl="1">
              <a:lnSpc>
                <a:spcPct val="107000"/>
              </a:lnSpc>
              <a:buSzPts val="1400"/>
              <a:buFont typeface="+mj-lt"/>
              <a:buAutoNum type="arabicParenR"/>
            </a:pPr>
            <a:r>
              <a:rPr lang="ar-SY" sz="2200" dirty="0">
                <a:ea typeface="Times New Roman" panose="02020603050405020304" pitchFamily="18" charset="0"/>
              </a:rPr>
              <a:t>إيجاد موائل بديلة ترتفع فيها الإنتاجية مقارنة مع الموئل الأصل؛</a:t>
            </a:r>
          </a:p>
          <a:p>
            <a:pPr marL="342900" lvl="0" indent="-342900" algn="just" rtl="1">
              <a:lnSpc>
                <a:spcPct val="107000"/>
              </a:lnSpc>
              <a:buSzPts val="1400"/>
              <a:buFont typeface="+mj-lt"/>
              <a:buAutoNum type="arabicParenR"/>
            </a:pPr>
            <a:r>
              <a:rPr lang="ar-SY" sz="2200" dirty="0">
                <a:ea typeface="Times New Roman" panose="02020603050405020304" pitchFamily="18" charset="0"/>
              </a:rPr>
              <a:t>التكثيف الرشيد لإنتاج اللحوم والحليب في نظم إنتاجية زراعية مختلطة مبنية على المعرفة الواعية المجرَّبة للمنتِجين وفق </a:t>
            </a:r>
            <a:r>
              <a:rPr lang="ar-SY" sz="2200" dirty="0" err="1">
                <a:ea typeface="Times New Roman" panose="02020603050405020304" pitchFamily="18" charset="0"/>
              </a:rPr>
              <a:t>تقانات</a:t>
            </a:r>
            <a:r>
              <a:rPr lang="ar-SY" sz="2200" dirty="0">
                <a:ea typeface="Times New Roman" panose="02020603050405020304" pitchFamily="18" charset="0"/>
              </a:rPr>
              <a:t> وتكنولوجيات الإنتاج الأسري عالي نوعية المنتَج؛</a:t>
            </a:r>
          </a:p>
          <a:p>
            <a:pPr marL="342900" lvl="0" indent="-342900" algn="just" rtl="1">
              <a:lnSpc>
                <a:spcPct val="107000"/>
              </a:lnSpc>
              <a:buSzPts val="1400"/>
              <a:buFont typeface="+mj-lt"/>
              <a:buAutoNum type="arabicParenR"/>
            </a:pPr>
            <a:r>
              <a:rPr lang="ar-SY" sz="2200" dirty="0">
                <a:ea typeface="Times New Roman" panose="02020603050405020304" pitchFamily="18" charset="0"/>
              </a:rPr>
              <a:t>العائد الاقتصادي – الاجتماعي بالغ الأهمية للزراعات المحمية مع توطين نظم إنتاج ابتكارية؛</a:t>
            </a:r>
          </a:p>
          <a:p>
            <a:pPr marL="342900" lvl="0" indent="-342900" algn="just" rtl="1">
              <a:lnSpc>
                <a:spcPct val="107000"/>
              </a:lnSpc>
              <a:buSzPts val="1400"/>
              <a:buFont typeface="+mj-lt"/>
              <a:buAutoNum type="arabicParenR"/>
            </a:pPr>
            <a:r>
              <a:rPr lang="ar-SY" sz="2200" dirty="0">
                <a:ea typeface="Times New Roman" panose="02020603050405020304" pitchFamily="18" charset="0"/>
              </a:rPr>
              <a:t>التكيّف والتأقلم الناجح مع التغيرات والشذوذات المناخية محلية الطابع وعميقة التأثير في مناطق سورية مختلفة نتيجة الاستخدام الواعي </a:t>
            </a:r>
            <a:r>
              <a:rPr lang="ar-SY" sz="2200" dirty="0" err="1">
                <a:ea typeface="Times New Roman" panose="02020603050405020304" pitchFamily="18" charset="0"/>
              </a:rPr>
              <a:t>لتقانات</a:t>
            </a:r>
            <a:r>
              <a:rPr lang="ar-SY" sz="2200" dirty="0">
                <a:ea typeface="Times New Roman" panose="02020603050405020304" pitchFamily="18" charset="0"/>
              </a:rPr>
              <a:t> بازغة مترافقة مع إدارة جماعية رشيدة وفعّالة للموارد المتاحة</a:t>
            </a:r>
            <a:r>
              <a:rPr kumimoji="0" lang="ar-SY"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rPr>
              <a:t>.</a:t>
            </a:r>
            <a:endParaRPr kumimoji="0" lang="ar-SY" sz="2200" b="0" i="0" u="none" strike="noStrike" kern="1200" cap="none" spc="0" normalizeH="0" baseline="0" noProof="0" dirty="0">
              <a:ln>
                <a:noFill/>
              </a:ln>
              <a:solidFill>
                <a:prstClr val="black"/>
              </a:solidFill>
              <a:effectLst/>
              <a:uLnTx/>
              <a:uFillTx/>
              <a:latin typeface="Arial" pitchFamily="34"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نحو اقتصاد محرِّكٍ لوحدةٍ مكانية تجمَع ...</a:t>
            </a:r>
            <a:r>
              <a:rPr kumimoji="0" lang="el-GR"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4082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5"/>
          <p:cNvSpPr>
            <a:spLocks noChangeArrowheads="1"/>
          </p:cNvSpPr>
          <p:nvPr/>
        </p:nvSpPr>
        <p:spPr bwMode="auto">
          <a:xfrm>
            <a:off x="6948264" y="116632"/>
            <a:ext cx="2088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914400" rtl="1" eaLnBrk="1" fontAlgn="auto" latinLnBrk="0" hangingPunct="1">
              <a:lnSpc>
                <a:spcPct val="100000"/>
              </a:lnSpc>
              <a:spcBef>
                <a:spcPts val="0"/>
              </a:spcBef>
              <a:spcAft>
                <a:spcPts val="0"/>
              </a:spcAft>
              <a:buClrTx/>
              <a:buSzTx/>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بعض من مخرجات</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16632"/>
            <a:ext cx="1352819" cy="3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66" y="91480"/>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20" y="64326"/>
            <a:ext cx="382934" cy="466118"/>
          </a:xfrm>
          <a:prstGeom prst="rect">
            <a:avLst/>
          </a:prstGeom>
        </p:spPr>
      </p:pic>
      <p:sp>
        <p:nvSpPr>
          <p:cNvPr id="13"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4887" y="548680"/>
            <a:ext cx="1621584" cy="2160000"/>
          </a:xfrm>
          <a:prstGeom prst="rect">
            <a:avLst/>
          </a:prstGeom>
        </p:spPr>
      </p:pic>
      <p:sp>
        <p:nvSpPr>
          <p:cNvPr id="11" name="مستطيل 5"/>
          <p:cNvSpPr>
            <a:spLocks noChangeArrowheads="1"/>
          </p:cNvSpPr>
          <p:nvPr/>
        </p:nvSpPr>
        <p:spPr bwMode="auto">
          <a:xfrm>
            <a:off x="125413" y="624824"/>
            <a:ext cx="7110883"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914400" rtl="1" eaLnBrk="1" fontAlgn="auto" latinLnBrk="0" hangingPunct="1">
              <a:lnSpc>
                <a:spcPct val="100000"/>
              </a:lnSpc>
              <a:spcBef>
                <a:spcPts val="0"/>
              </a:spcBef>
              <a:spcAft>
                <a:spcPts val="0"/>
              </a:spcAft>
              <a:buClrTx/>
              <a:buSzTx/>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نتائج الأزمة الوطنية البنيوية السورية متعددة الأطياف 2011-2024</a:t>
            </a:r>
          </a:p>
          <a:p>
            <a:pPr marR="0" lvl="0" algn="just" defTabSz="914400" rtl="1" eaLnBrk="1" fontAlgn="auto" latinLnBrk="0" hangingPunct="1">
              <a:lnSpc>
                <a:spcPct val="100000"/>
              </a:lnSpc>
              <a:spcBef>
                <a:spcPts val="0"/>
              </a:spcBef>
              <a:spcAft>
                <a:spcPts val="0"/>
              </a:spcAft>
              <a:buClrTx/>
              <a:buSzTx/>
              <a:tabLst/>
              <a:defRPr/>
            </a:pPr>
            <a:endParaRPr lang="ar-SY" sz="800" b="1" u="sng" dirty="0">
              <a:solidFill>
                <a:prstClr val="black"/>
              </a:solidFill>
              <a:latin typeface="Calibri"/>
              <a:cs typeface="Arial" panose="020B0604020202020204" pitchFamily="34" charset="0"/>
            </a:endParaRPr>
          </a:p>
          <a:p>
            <a:pPr marR="0" lvl="0" algn="just" defTabSz="914400" rtl="1" eaLnBrk="1" fontAlgn="auto" latinLnBrk="0" hangingPunct="1">
              <a:lnSpc>
                <a:spcPct val="100000"/>
              </a:lnSpc>
              <a:spcBef>
                <a:spcPts val="0"/>
              </a:spcBef>
              <a:spcAft>
                <a:spcPts val="0"/>
              </a:spcAft>
              <a:buClrTx/>
              <a:buSzTx/>
              <a:tabLst/>
              <a:defRPr/>
            </a:pPr>
            <a:r>
              <a:rPr lang="ar-SY" sz="2200" b="1" u="sng" dirty="0">
                <a:solidFill>
                  <a:prstClr val="black"/>
                </a:solidFill>
                <a:latin typeface="Calibri"/>
                <a:cs typeface="Arial" panose="020B0604020202020204" pitchFamily="34" charset="0"/>
              </a:rPr>
              <a:t>اجتماعياً</a:t>
            </a:r>
            <a:r>
              <a:rPr lang="ar-SY" sz="2200" dirty="0">
                <a:solidFill>
                  <a:prstClr val="black"/>
                </a:solidFill>
                <a:latin typeface="Calibri"/>
                <a:cs typeface="Arial" panose="020B0604020202020204" pitchFamily="34" charset="0"/>
              </a:rPr>
              <a:t>:</a:t>
            </a:r>
          </a:p>
          <a:p>
            <a:pPr marR="0" lvl="0" algn="just" defTabSz="914400" rtl="1" eaLnBrk="1" fontAlgn="auto" latinLnBrk="0" hangingPunct="1">
              <a:lnSpc>
                <a:spcPct val="100000"/>
              </a:lnSpc>
              <a:spcBef>
                <a:spcPts val="0"/>
              </a:spcBef>
              <a:spcAft>
                <a:spcPts val="0"/>
              </a:spcAft>
              <a:buClrTx/>
              <a:buSzTx/>
              <a:tabLst/>
              <a:defRPr/>
            </a:pPr>
            <a:r>
              <a:rPr lang="ar-SY" sz="2400" dirty="0">
                <a:solidFill>
                  <a:prstClr val="black"/>
                </a:solidFill>
                <a:latin typeface="Calibri"/>
                <a:cs typeface="Arial" panose="020B0604020202020204" pitchFamily="34" charset="0"/>
              </a:rPr>
              <a:t>	</a:t>
            </a:r>
            <a:r>
              <a:rPr lang="ar-SY" sz="2000" dirty="0">
                <a:solidFill>
                  <a:prstClr val="black"/>
                </a:solidFill>
                <a:latin typeface="Calibri"/>
                <a:cs typeface="Arial" panose="020B0604020202020204" pitchFamily="34" charset="0"/>
              </a:rPr>
              <a:t>2.6 مليون معوق ومصاب حرب؛</a:t>
            </a:r>
          </a:p>
          <a:p>
            <a:pPr marR="0" lvl="0" algn="just" defTabSz="914400" rtl="1" eaLnBrk="1" fontAlgn="auto" latinLnBrk="0" hangingPunct="1">
              <a:lnSpc>
                <a:spcPct val="100000"/>
              </a:lnSpc>
              <a:spcBef>
                <a:spcPts val="0"/>
              </a:spcBef>
              <a:spcAft>
                <a:spcPts val="0"/>
              </a:spcAft>
              <a:buClrTx/>
              <a:buSzTx/>
              <a:tabLst/>
              <a:defRPr/>
            </a:pPr>
            <a:r>
              <a:rPr lang="ar-SY" sz="2000" dirty="0">
                <a:solidFill>
                  <a:prstClr val="black"/>
                </a:solidFill>
                <a:latin typeface="Calibri"/>
                <a:cs typeface="Arial" panose="020B0604020202020204" pitchFamily="34" charset="0"/>
              </a:rPr>
              <a:t>	6.7 مليون نازح داخلي و 6.6 مليون لاجئ خارجي؛</a:t>
            </a:r>
          </a:p>
          <a:p>
            <a:pPr marR="0" lvl="0" algn="just" defTabSz="914400" rtl="1" eaLnBrk="1" fontAlgn="auto" latinLnBrk="0" hangingPunct="1">
              <a:lnSpc>
                <a:spcPct val="100000"/>
              </a:lnSpc>
              <a:spcBef>
                <a:spcPts val="0"/>
              </a:spcBef>
              <a:spcAft>
                <a:spcPts val="0"/>
              </a:spcAft>
              <a:buClrTx/>
              <a:buSzTx/>
              <a:tabLst/>
              <a:defRPr/>
            </a:pPr>
            <a:r>
              <a:rPr lang="ar-SY" sz="2000" dirty="0">
                <a:solidFill>
                  <a:prstClr val="black"/>
                </a:solidFill>
                <a:latin typeface="Calibri"/>
                <a:cs typeface="Arial" panose="020B0604020202020204" pitchFamily="34" charset="0"/>
              </a:rPr>
              <a:t>	تدهور ترتيب التنمية البشرية عالمياً إلى 157 (من 115)؛</a:t>
            </a:r>
          </a:p>
          <a:p>
            <a:pPr marR="0" lvl="0" algn="just" defTabSz="914400" rtl="1" eaLnBrk="1" fontAlgn="auto" latinLnBrk="0" hangingPunct="1">
              <a:lnSpc>
                <a:spcPct val="100000"/>
              </a:lnSpc>
              <a:spcBef>
                <a:spcPts val="0"/>
              </a:spcBef>
              <a:spcAft>
                <a:spcPts val="0"/>
              </a:spcAft>
              <a:buClrTx/>
              <a:buSzTx/>
              <a:tabLst/>
              <a:defRPr/>
            </a:pPr>
            <a:r>
              <a:rPr lang="ar-SY" sz="2000" dirty="0">
                <a:solidFill>
                  <a:prstClr val="black"/>
                </a:solidFill>
                <a:latin typeface="Calibri"/>
                <a:cs typeface="Arial" panose="020B0604020202020204" pitchFamily="34" charset="0"/>
              </a:rPr>
              <a:t>	90% من السوريين تحت خط الفقر و 66% تحت خط الفقر المدقع؛</a:t>
            </a:r>
          </a:p>
          <a:p>
            <a:pPr marR="0" lvl="0" algn="just" defTabSz="914400" rtl="1" eaLnBrk="1" fontAlgn="auto" latinLnBrk="0" hangingPunct="1">
              <a:lnSpc>
                <a:spcPct val="100000"/>
              </a:lnSpc>
              <a:spcBef>
                <a:spcPts val="0"/>
              </a:spcBef>
              <a:spcAft>
                <a:spcPts val="0"/>
              </a:spcAft>
              <a:buClrTx/>
              <a:buSzTx/>
              <a:tabLst/>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	89% لا يتمتعون بالأمن الغذائي (ونصف الباقين مهددون)؛</a:t>
            </a:r>
          </a:p>
          <a:p>
            <a:pPr lvl="0" algn="just" rtl="1">
              <a:defRPr/>
            </a:pPr>
            <a:r>
              <a:rPr lang="ar-SY" sz="2000" dirty="0">
                <a:solidFill>
                  <a:prstClr val="black"/>
                </a:solidFill>
                <a:latin typeface="Calibri"/>
                <a:cs typeface="Arial" panose="020B0604020202020204" pitchFamily="34" charset="0"/>
              </a:rPr>
              <a:t>	حتى 50% من الأطفال 5-17 سنة لم يلتحقوا بال</a:t>
            </a:r>
            <a:r>
              <a:rPr lang="ar-SY" sz="2000" dirty="0">
                <a:solidFill>
                  <a:prstClr val="black"/>
                </a:solidFill>
              </a:rPr>
              <a:t>مدرسة أبداً؛</a:t>
            </a:r>
            <a:endPar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endParaRPr>
          </a:p>
          <a:p>
            <a:pPr marR="0" lvl="0" algn="just" defTabSz="914400" rtl="1" eaLnBrk="1" fontAlgn="auto" latinLnBrk="0" hangingPunct="1">
              <a:lnSpc>
                <a:spcPct val="100000"/>
              </a:lnSpc>
              <a:spcBef>
                <a:spcPts val="0"/>
              </a:spcBef>
              <a:spcAft>
                <a:spcPts val="0"/>
              </a:spcAft>
              <a:buClrTx/>
              <a:buSzTx/>
              <a:tabLst/>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	≥ 28% نسبة الأمية الافتراضية (زيادة من ≤ 3%).</a:t>
            </a:r>
          </a:p>
          <a:p>
            <a:pPr algn="just" rtl="1">
              <a:defRPr/>
            </a:pPr>
            <a:endParaRPr lang="ar-SY" sz="2200" b="1" u="sng" dirty="0">
              <a:solidFill>
                <a:prstClr val="black"/>
              </a:solidFill>
              <a:latin typeface="Calibri"/>
              <a:cs typeface="Arial" panose="020B0604020202020204" pitchFamily="34" charset="0"/>
            </a:endParaRPr>
          </a:p>
          <a:p>
            <a:pPr algn="just" rtl="1">
              <a:defRPr/>
            </a:pPr>
            <a:r>
              <a:rPr lang="ar-SY" sz="2200" b="1" u="sng" dirty="0">
                <a:solidFill>
                  <a:prstClr val="black"/>
                </a:solidFill>
                <a:latin typeface="Calibri"/>
                <a:cs typeface="Arial" panose="020B0604020202020204" pitchFamily="34" charset="0"/>
              </a:rPr>
              <a:t>اقتصادياً</a:t>
            </a:r>
            <a:r>
              <a:rPr lang="ar-SY" sz="2200" dirty="0">
                <a:solidFill>
                  <a:prstClr val="black"/>
                </a:solidFill>
                <a:latin typeface="Calibri"/>
                <a:cs typeface="Arial" panose="020B0604020202020204" pitchFamily="34" charset="0"/>
              </a:rPr>
              <a:t>:</a:t>
            </a:r>
          </a:p>
          <a:p>
            <a:pPr marR="0" lvl="0" algn="just" defTabSz="914400" rtl="1" eaLnBrk="1" fontAlgn="auto" latinLnBrk="0" hangingPunct="1">
              <a:lnSpc>
                <a:spcPct val="100000"/>
              </a:lnSpc>
              <a:spcBef>
                <a:spcPts val="0"/>
              </a:spcBef>
              <a:spcAft>
                <a:spcPts val="0"/>
              </a:spcAft>
              <a:buClrTx/>
              <a:buSzTx/>
              <a:tabLst/>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	خسائر تراكمية (مع فوات المنفعة)</a:t>
            </a:r>
            <a:r>
              <a:rPr kumimoji="0" lang="ar-SY" sz="2000" b="0" i="0" u="none" strike="noStrike" kern="1200" cap="none" spc="0" normalizeH="0" noProof="0" dirty="0">
                <a:ln>
                  <a:noFill/>
                </a:ln>
                <a:solidFill>
                  <a:prstClr val="black"/>
                </a:solidFill>
                <a:effectLst/>
                <a:uLnTx/>
                <a:uFillTx/>
                <a:latin typeface="Calibri"/>
                <a:cs typeface="Arial" panose="020B0604020202020204" pitchFamily="34" charset="0"/>
              </a:rPr>
              <a:t> ~ 530.1 مليار دولار؛</a:t>
            </a:r>
          </a:p>
          <a:p>
            <a:pPr marR="0" lvl="0" algn="just" defTabSz="914400" rtl="1" eaLnBrk="1" fontAlgn="auto" latinLnBrk="0" hangingPunct="1">
              <a:lnSpc>
                <a:spcPct val="100000"/>
              </a:lnSpc>
              <a:spcBef>
                <a:spcPts val="0"/>
              </a:spcBef>
              <a:spcAft>
                <a:spcPts val="0"/>
              </a:spcAft>
              <a:buClrTx/>
              <a:buSzTx/>
              <a:tabLst/>
              <a:defRPr/>
            </a:pPr>
            <a:r>
              <a:rPr lang="ar-SY" sz="2000" baseline="0" dirty="0">
                <a:solidFill>
                  <a:prstClr val="black"/>
                </a:solidFill>
                <a:latin typeface="Calibri"/>
                <a:cs typeface="Arial" panose="020B0604020202020204" pitchFamily="34" charset="0"/>
              </a:rPr>
              <a:t>	المنازل</a:t>
            </a:r>
            <a:r>
              <a:rPr lang="ar-SY" sz="2000" dirty="0">
                <a:solidFill>
                  <a:prstClr val="black"/>
                </a:solidFill>
                <a:latin typeface="Calibri"/>
                <a:cs typeface="Arial" panose="020B0604020202020204" pitchFamily="34" charset="0"/>
              </a:rPr>
              <a:t> المدمّرة &gt; 325 ألفاً، 	المتضررة &gt; 1600 ألفاً؛</a:t>
            </a:r>
          </a:p>
          <a:p>
            <a:pPr marR="0" lvl="0" algn="just" defTabSz="914400" rtl="1" eaLnBrk="1" fontAlgn="auto" latinLnBrk="0" hangingPunct="1">
              <a:lnSpc>
                <a:spcPct val="100000"/>
              </a:lnSpc>
              <a:spcBef>
                <a:spcPts val="0"/>
              </a:spcBef>
              <a:spcAft>
                <a:spcPts val="0"/>
              </a:spcAft>
              <a:buClrTx/>
              <a:buSzTx/>
              <a:tabLst/>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	تضرر البنى التحتية الرئيسة   10-28% حسب القطاعات؛</a:t>
            </a:r>
          </a:p>
          <a:p>
            <a:pPr marR="0" lvl="0" algn="just" defTabSz="914400" rtl="1" eaLnBrk="1" fontAlgn="auto" latinLnBrk="0" hangingPunct="1">
              <a:lnSpc>
                <a:spcPct val="100000"/>
              </a:lnSpc>
              <a:spcBef>
                <a:spcPts val="0"/>
              </a:spcBef>
              <a:spcAft>
                <a:spcPts val="0"/>
              </a:spcAft>
              <a:buClrTx/>
              <a:buSzTx/>
              <a:tabLst/>
              <a:defRPr/>
            </a:pPr>
            <a:r>
              <a:rPr lang="ar-SY" sz="2000" dirty="0">
                <a:solidFill>
                  <a:prstClr val="black"/>
                </a:solidFill>
                <a:latin typeface="Calibri"/>
                <a:cs typeface="Arial" panose="020B0604020202020204" pitchFamily="34" charset="0"/>
              </a:rPr>
              <a:t>	تدهور قيمة العملة لتصل القيمة الشرائية للدخل دون 2% مقارنة بـ 2010؛</a:t>
            </a:r>
          </a:p>
          <a:p>
            <a:pPr marR="0" lvl="0" algn="just" defTabSz="914400" rtl="1" eaLnBrk="1" fontAlgn="auto" latinLnBrk="0" hangingPunct="1">
              <a:lnSpc>
                <a:spcPct val="100000"/>
              </a:lnSpc>
              <a:spcBef>
                <a:spcPts val="0"/>
              </a:spcBef>
              <a:spcAft>
                <a:spcPts val="0"/>
              </a:spcAft>
              <a:buClrTx/>
              <a:buSzTx/>
              <a:tabLst/>
              <a:defRPr/>
            </a:pPr>
            <a:r>
              <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rPr>
              <a:t>	تراجع الاستثمارات 	الوطنية 		من 8.2% إلى &gt; 1.5%</a:t>
            </a:r>
            <a:r>
              <a:rPr kumimoji="0" lang="ar-SY" sz="2000" b="0" i="0" u="none" strike="noStrike" kern="1200" cap="none" spc="0" normalizeH="0" noProof="0" dirty="0">
                <a:ln>
                  <a:noFill/>
                </a:ln>
                <a:solidFill>
                  <a:prstClr val="black"/>
                </a:solidFill>
                <a:effectLst/>
                <a:uLnTx/>
                <a:uFillTx/>
                <a:latin typeface="Calibri"/>
                <a:cs typeface="Arial" panose="020B0604020202020204" pitchFamily="34" charset="0"/>
              </a:rPr>
              <a:t> </a:t>
            </a:r>
          </a:p>
          <a:p>
            <a:pPr marR="0" lvl="0" algn="just" defTabSz="914400" rtl="1" eaLnBrk="1" fontAlgn="auto" latinLnBrk="0" hangingPunct="1">
              <a:lnSpc>
                <a:spcPct val="100000"/>
              </a:lnSpc>
              <a:spcBef>
                <a:spcPts val="0"/>
              </a:spcBef>
              <a:spcAft>
                <a:spcPts val="0"/>
              </a:spcAft>
              <a:buClrTx/>
              <a:buSzTx/>
              <a:tabLst/>
              <a:defRPr/>
            </a:pPr>
            <a:r>
              <a:rPr lang="ar-SY" sz="2000" baseline="0" dirty="0">
                <a:solidFill>
                  <a:prstClr val="black"/>
                </a:solidFill>
                <a:latin typeface="Calibri"/>
                <a:cs typeface="Arial" panose="020B0604020202020204" pitchFamily="34" charset="0"/>
              </a:rPr>
              <a:t>			القطاع</a:t>
            </a:r>
            <a:r>
              <a:rPr lang="ar-SY" sz="2000" dirty="0">
                <a:solidFill>
                  <a:prstClr val="black"/>
                </a:solidFill>
                <a:latin typeface="Calibri"/>
                <a:cs typeface="Arial" panose="020B0604020202020204" pitchFamily="34" charset="0"/>
              </a:rPr>
              <a:t> الخاص	من 12.3% إلى &gt; 3.0%.</a:t>
            </a:r>
            <a:endParaRPr kumimoji="0" lang="ar-SY" sz="2000" b="0"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spTree>
    <p:extLst>
      <p:ext uri="{BB962C8B-B14F-4D97-AF65-F5344CB8AC3E}">
        <p14:creationId xmlns:p14="http://schemas.microsoft.com/office/powerpoint/2010/main" val="1730233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01" y="1059118"/>
            <a:ext cx="8686179" cy="4930581"/>
          </a:xfrm>
          <a:prstGeom prst="rect">
            <a:avLst/>
          </a:prstGeom>
          <a:noFill/>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ترتبط </a:t>
            </a:r>
            <a:r>
              <a:rPr kumimoji="0" lang="ar-SY"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التحديات الرئيسة </a:t>
            </a:r>
            <a:r>
              <a:rPr kumimoji="0" lang="ar-SY" sz="2400" b="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بـ:</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800" b="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rtl="1">
              <a:lnSpc>
                <a:spcPct val="107000"/>
              </a:lnSpc>
              <a:spcBef>
                <a:spcPts val="600"/>
              </a:spcBef>
              <a:spcAft>
                <a:spcPts val="600"/>
              </a:spcAft>
              <a:buFont typeface="Wingdings" panose="05000000000000000000" pitchFamily="2" charset="2"/>
              <a:buChar char=""/>
              <a:tabLst>
                <a:tab pos="237490" algn="l"/>
              </a:tabLst>
            </a:pPr>
            <a:r>
              <a:rPr lang="ar-SY" sz="2000" dirty="0">
                <a:latin typeface="Calibri" panose="020F0502020204030204" pitchFamily="34" charset="0"/>
                <a:ea typeface="Times New Roman" panose="02020603050405020304" pitchFamily="18" charset="0"/>
              </a:rPr>
              <a:t>حل مسألة إدارة عقلانية مكانية للموارد الطبيعية المتاحة دون استنزاف غير عكوس لها؛</a:t>
            </a:r>
            <a:endParaRPr lang="en-US" sz="2000" dirty="0">
              <a:latin typeface="Calibri" panose="020F0502020204030204" pitchFamily="34" charset="0"/>
              <a:ea typeface="Calibri" panose="020F0502020204030204" pitchFamily="34" charset="0"/>
            </a:endParaRPr>
          </a:p>
          <a:p>
            <a:pPr marL="342900" lvl="0" indent="-342900" algn="just" rtl="1">
              <a:lnSpc>
                <a:spcPct val="107000"/>
              </a:lnSpc>
              <a:spcBef>
                <a:spcPts val="600"/>
              </a:spcBef>
              <a:spcAft>
                <a:spcPts val="600"/>
              </a:spcAft>
              <a:buFont typeface="Wingdings" panose="05000000000000000000" pitchFamily="2" charset="2"/>
              <a:buChar char=""/>
              <a:tabLst>
                <a:tab pos="237490" algn="l"/>
              </a:tabLst>
            </a:pPr>
            <a:r>
              <a:rPr lang="ar-SY" sz="2000" dirty="0">
                <a:latin typeface="Calibri" panose="020F0502020204030204" pitchFamily="34" charset="0"/>
                <a:ea typeface="Times New Roman" panose="02020603050405020304" pitchFamily="18" charset="0"/>
              </a:rPr>
              <a:t>الخروج من إشكاليات محدودية التمويل (</a:t>
            </a:r>
            <a:r>
              <a:rPr lang="ar-SY" dirty="0">
                <a:latin typeface="Calibri" panose="020F0502020204030204" pitchFamily="34" charset="0"/>
                <a:ea typeface="Times New Roman" panose="02020603050405020304" pitchFamily="18" charset="0"/>
              </a:rPr>
              <a:t>كمنظومة تقنين قسري غير علمي وغير عقلاني ومدمّر للاقتصاد الوطني، عمل عليها وبموجبها النظام الساقط، وكانت إحدى خلفيات الأزمة السورية المديدة</a:t>
            </a:r>
            <a:r>
              <a:rPr lang="ar-SY" sz="2000" dirty="0">
                <a:latin typeface="Calibri" panose="020F0502020204030204" pitchFamily="34" charset="0"/>
                <a:ea typeface="Times New Roman" panose="02020603050405020304" pitchFamily="18" charset="0"/>
              </a:rPr>
              <a:t>)، وإلزامية ضرورة العودة إلى التراكم الاقتصادي الأولي المرتكز على حرية أكبر لحركة رأس المال المالي؛</a:t>
            </a:r>
            <a:endParaRPr lang="en-US" sz="2000" dirty="0">
              <a:latin typeface="Calibri" panose="020F0502020204030204" pitchFamily="34" charset="0"/>
              <a:ea typeface="Calibri" panose="020F0502020204030204" pitchFamily="34" charset="0"/>
            </a:endParaRPr>
          </a:p>
          <a:p>
            <a:pPr marL="342900" lvl="0" indent="-342900" algn="just" rtl="1">
              <a:lnSpc>
                <a:spcPct val="107000"/>
              </a:lnSpc>
              <a:spcBef>
                <a:spcPts val="600"/>
              </a:spcBef>
              <a:spcAft>
                <a:spcPts val="600"/>
              </a:spcAft>
              <a:buFont typeface="Wingdings" panose="05000000000000000000" pitchFamily="2" charset="2"/>
              <a:buChar char=""/>
              <a:tabLst>
                <a:tab pos="237490" algn="l"/>
              </a:tabLst>
            </a:pPr>
            <a:r>
              <a:rPr lang="ar-SY" sz="2000" dirty="0">
                <a:latin typeface="Calibri" panose="020F0502020204030204" pitchFamily="34" charset="0"/>
                <a:ea typeface="Times New Roman" panose="02020603050405020304" pitchFamily="18" charset="0"/>
              </a:rPr>
              <a:t>إيجاد آليات معلنة توافقية للتمويل تساعد في تحقق شرطي: العائد الاجتماعي الأعلى وتسريع دوران التوظيفات المادية، مع وجود محددات معيقة لذلك مرتبطة بنقص السيولة المالية المتاحة وطول فترة دورات التراكم الرأسمالي الأولي؛</a:t>
            </a:r>
          </a:p>
          <a:p>
            <a:pPr marL="342900" lvl="0" indent="-342900" algn="just" rtl="1">
              <a:lnSpc>
                <a:spcPct val="107000"/>
              </a:lnSpc>
              <a:spcBef>
                <a:spcPts val="600"/>
              </a:spcBef>
              <a:spcAft>
                <a:spcPts val="600"/>
              </a:spcAft>
              <a:buFont typeface="Wingdings" panose="05000000000000000000" pitchFamily="2" charset="2"/>
              <a:buChar char=""/>
              <a:tabLst>
                <a:tab pos="237490" algn="l"/>
              </a:tabLst>
            </a:pPr>
            <a:r>
              <a:rPr lang="ar-SY" sz="2000" dirty="0">
                <a:ea typeface="Times New Roman" panose="02020603050405020304" pitchFamily="18" charset="0"/>
              </a:rPr>
              <a:t>إن إعداد منتج تخطيطي عقلاني قابل للتحقيق، ويلبي مخرجات حل المسائل التخطيطية الفرعية الثلاث الآنفة أعلاه، لا بد أن يرتكز على مخرجات البحث العلمي في القطاعات الاقتصادية الوطنية المختلفة (</a:t>
            </a:r>
            <a:r>
              <a:rPr lang="ar-SY" dirty="0">
                <a:ea typeface="Times New Roman" panose="02020603050405020304" pitchFamily="18" charset="0"/>
              </a:rPr>
              <a:t>حال وجودها</a:t>
            </a:r>
            <a:r>
              <a:rPr lang="ar-SY" sz="2000" dirty="0">
                <a:ea typeface="Times New Roman" panose="02020603050405020304" pitchFamily="18" charset="0"/>
              </a:rPr>
              <a:t>)، أو على المنهجيات العلمية العالمية المجرّبة (</a:t>
            </a:r>
            <a:r>
              <a:rPr lang="ar-SY" dirty="0">
                <a:ea typeface="Times New Roman" panose="02020603050405020304" pitchFamily="18" charset="0"/>
              </a:rPr>
              <a:t>التي اتُبِعَت في الخروج من أزمات وطنية في غير دولة</a:t>
            </a:r>
            <a:r>
              <a:rPr lang="ar-SY" sz="2000" dirty="0">
                <a:ea typeface="Times New Roman" panose="02020603050405020304" pitchFamily="18" charset="0"/>
              </a:rPr>
              <a:t>)، بما يؤدي إلى أمثلة رشيدة للتخطيط المكاني متعدد القطاعات.</a:t>
            </a: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نحو اقتصاد محرِّكٍ لوحدةٍ مكانية تجمَع ...</a:t>
            </a:r>
            <a:r>
              <a:rPr kumimoji="0" lang="el-GR"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381574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463" y="951215"/>
            <a:ext cx="8166827" cy="476656"/>
          </a:xfrm>
        </p:spPr>
        <p:txBody>
          <a:bodyPr>
            <a:noAutofit/>
          </a:bodyPr>
          <a:lstStyle/>
          <a:p>
            <a:pPr algn="r" rtl="1"/>
            <a:r>
              <a:rPr lang="ar-SY" sz="2200" dirty="0"/>
              <a:t>مثال:  	</a:t>
            </a:r>
            <a:r>
              <a:rPr lang="ar-SY" sz="2000" b="1" dirty="0"/>
              <a:t>التأثيرات على تنمية الإنتاج الزراعي ومنعكسها المستدام في التعافي.</a:t>
            </a:r>
          </a:p>
        </p:txBody>
      </p:sp>
      <p:pic>
        <p:nvPicPr>
          <p:cNvPr id="6" name="Picture 5"/>
          <p:cNvPicPr>
            <a:picLocks noChangeAspect="1"/>
          </p:cNvPicPr>
          <p:nvPr/>
        </p:nvPicPr>
        <p:blipFill>
          <a:blip/>
          <a:stretch>
            <a:fillRect/>
          </a:stretch>
        </p:blipFill>
        <p:spPr>
          <a:xfrm>
            <a:off x="57150" y="952671"/>
            <a:ext cx="508451" cy="475529"/>
          </a:xfrm>
          <a:prstGeom prst="rect">
            <a:avLst/>
          </a:prstGeom>
        </p:spPr>
      </p:pic>
      <p:pic>
        <p:nvPicPr>
          <p:cNvPr id="3" name="Picture 2"/>
          <p:cNvPicPr>
            <a:picLocks noChangeAspect="1"/>
          </p:cNvPicPr>
          <p:nvPr/>
        </p:nvPicPr>
        <p:blipFill>
          <a:blip/>
          <a:stretch>
            <a:fillRect/>
          </a:stretch>
        </p:blipFill>
        <p:spPr>
          <a:xfrm>
            <a:off x="8616533" y="952670"/>
            <a:ext cx="449612" cy="475200"/>
          </a:xfrm>
          <a:prstGeom prst="rect">
            <a:avLst/>
          </a:prstGeom>
        </p:spPr>
      </p:pic>
      <p:pic>
        <p:nvPicPr>
          <p:cNvPr id="5" name="Picture 4"/>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7151" y="1543053"/>
            <a:ext cx="3689471" cy="1885369"/>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7884" y="3927417"/>
            <a:ext cx="3882054" cy="1989624"/>
          </a:xfrm>
          <a:prstGeom prst="rect">
            <a:avLst/>
          </a:prstGeom>
        </p:spPr>
      </p:pic>
      <p:sp>
        <p:nvSpPr>
          <p:cNvPr id="8" name="مستطيل 5"/>
          <p:cNvSpPr>
            <a:spLocks noChangeArrowheads="1"/>
          </p:cNvSpPr>
          <p:nvPr/>
        </p:nvSpPr>
        <p:spPr bwMode="auto">
          <a:xfrm>
            <a:off x="3746622" y="1498125"/>
            <a:ext cx="5319524"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685800" rtl="1"/>
            <a:r>
              <a:rPr lang="ar-SY" sz="1500" dirty="0">
                <a:solidFill>
                  <a:prstClr val="black"/>
                </a:solidFill>
                <a:latin typeface="Calibri" panose="020F0502020204030204"/>
                <a:cs typeface="Arial" panose="020B0604020202020204" pitchFamily="34" charset="0"/>
              </a:rPr>
              <a:t>استناداً إلى المعطيات والأرقام المقدمة من باحثي الهيئة العامة للبحوث العلمية الزراعية في محطة بحوث حميمة الواقعة في زمام مشروع ري مسكنة غرب ضمن وادي الذهب يمكن إبراز الأرقام الإنتاجية التالية (وسطي للمنطقة بعد 2020): </a:t>
            </a:r>
          </a:p>
          <a:p>
            <a:pPr algn="just" defTabSz="685800" rtl="1"/>
            <a:r>
              <a:rPr lang="ar-SY" sz="1500" dirty="0">
                <a:solidFill>
                  <a:prstClr val="black"/>
                </a:solidFill>
                <a:latin typeface="Calibri" panose="020F0502020204030204"/>
                <a:cs typeface="Arial" panose="020B0604020202020204" pitchFamily="34" charset="0"/>
              </a:rPr>
              <a:t> شعير 	(زراعة مطرية)		</a:t>
            </a:r>
            <a:r>
              <a:rPr lang="en-US" sz="1500" dirty="0">
                <a:solidFill>
                  <a:prstClr val="black"/>
                </a:solidFill>
                <a:latin typeface="Calibri" panose="020F0502020204030204"/>
              </a:rPr>
              <a:t> &lt; </a:t>
            </a:r>
            <a:r>
              <a:rPr lang="ar-SY" sz="1500" dirty="0">
                <a:solidFill>
                  <a:prstClr val="black"/>
                </a:solidFill>
                <a:latin typeface="Calibri" panose="020F0502020204030204"/>
                <a:cs typeface="Arial" panose="020B0604020202020204" pitchFamily="34" charset="0"/>
              </a:rPr>
              <a:t>1500 كغ \ هكتار؛</a:t>
            </a:r>
          </a:p>
          <a:p>
            <a:pPr algn="just" defTabSz="685800" rtl="1"/>
            <a:r>
              <a:rPr lang="ar-SY" sz="1500" dirty="0">
                <a:solidFill>
                  <a:prstClr val="black"/>
                </a:solidFill>
                <a:latin typeface="Calibri" panose="020F0502020204030204"/>
                <a:cs typeface="Arial" panose="020B0604020202020204" pitchFamily="34" charset="0"/>
              </a:rPr>
              <a:t>	(مروي تكميلي)		4000 (5000-5100) كغ \ هكتار؛</a:t>
            </a:r>
          </a:p>
          <a:p>
            <a:pPr algn="just" defTabSz="685800" rtl="1"/>
            <a:r>
              <a:rPr lang="ar-SY" sz="1500" dirty="0">
                <a:solidFill>
                  <a:prstClr val="black"/>
                </a:solidFill>
                <a:latin typeface="Calibri" panose="020F0502020204030204"/>
                <a:cs typeface="Arial" panose="020B0604020202020204" pitchFamily="34" charset="0"/>
              </a:rPr>
              <a:t>قمح 	(مروي)			2.5 - </a:t>
            </a:r>
            <a:r>
              <a:rPr lang="en-US" sz="1500" dirty="0">
                <a:solidFill>
                  <a:prstClr val="black"/>
                </a:solidFill>
                <a:latin typeface="Calibri" panose="020F0502020204030204"/>
              </a:rPr>
              <a:t>&lt; </a:t>
            </a:r>
            <a:r>
              <a:rPr lang="ar-SY" sz="1500" dirty="0">
                <a:solidFill>
                  <a:prstClr val="black"/>
                </a:solidFill>
                <a:latin typeface="Calibri" panose="020F0502020204030204"/>
                <a:cs typeface="Arial" panose="020B0604020202020204" pitchFamily="34" charset="0"/>
              </a:rPr>
              <a:t> 7.0 طن \ هكتار؛</a:t>
            </a:r>
          </a:p>
          <a:p>
            <a:pPr algn="just" defTabSz="685800" rtl="1"/>
            <a:r>
              <a:rPr lang="ar-SY" sz="1500" dirty="0">
                <a:solidFill>
                  <a:prstClr val="black"/>
                </a:solidFill>
                <a:latin typeface="Calibri" panose="020F0502020204030204"/>
                <a:cs typeface="Arial" panose="020B0604020202020204" pitchFamily="34" charset="0"/>
              </a:rPr>
              <a:t>فول حب	(زراعة مطرية)		4.0 – 4.5 طن \ هكتار </a:t>
            </a:r>
          </a:p>
          <a:p>
            <a:pPr algn="just" defTabSz="685800" rtl="1"/>
            <a:r>
              <a:rPr lang="ar-SY" sz="1500" dirty="0">
                <a:solidFill>
                  <a:prstClr val="black"/>
                </a:solidFill>
                <a:latin typeface="Calibri" panose="020F0502020204030204"/>
                <a:cs typeface="Arial" panose="020B0604020202020204" pitchFamily="34" charset="0"/>
              </a:rPr>
              <a:t>	</a:t>
            </a:r>
            <a:r>
              <a:rPr lang="ar-SY" sz="1200" dirty="0">
                <a:solidFill>
                  <a:prstClr val="black"/>
                </a:solidFill>
                <a:latin typeface="Calibri" panose="020F0502020204030204"/>
                <a:cs typeface="Arial" panose="020B0604020202020204" pitchFamily="34" charset="0"/>
              </a:rPr>
              <a:t>عند معدلات هطل مطري محلية 450 مم  </a:t>
            </a:r>
            <a:r>
              <a:rPr lang="ar-SY" sz="1500" dirty="0">
                <a:solidFill>
                  <a:prstClr val="black"/>
                </a:solidFill>
                <a:latin typeface="Calibri" panose="020F0502020204030204"/>
                <a:cs typeface="Arial" panose="020B0604020202020204" pitchFamily="34" charset="0"/>
              </a:rPr>
              <a:t>حتى 6.0 طن \ هكتار؛</a:t>
            </a:r>
          </a:p>
          <a:p>
            <a:pPr algn="just" defTabSz="685800" rtl="1"/>
            <a:r>
              <a:rPr lang="ar-SY" sz="1500" dirty="0">
                <a:solidFill>
                  <a:prstClr val="black"/>
                </a:solidFill>
                <a:latin typeface="Calibri" panose="020F0502020204030204"/>
                <a:cs typeface="Arial" panose="020B0604020202020204" pitchFamily="34" charset="0"/>
              </a:rPr>
              <a:t>ذرة صفراء حب (حسب العروة والخدمة)	5.0 – 12.0 طن \ هكتار</a:t>
            </a:r>
          </a:p>
          <a:p>
            <a:pPr algn="just" defTabSz="685800" rtl="1"/>
            <a:r>
              <a:rPr lang="ar-SY" sz="1500" dirty="0">
                <a:solidFill>
                  <a:prstClr val="black"/>
                </a:solidFill>
                <a:latin typeface="Calibri" panose="020F0502020204030204"/>
                <a:cs typeface="Arial" panose="020B0604020202020204" pitchFamily="34" charset="0"/>
              </a:rPr>
              <a:t>في أرض رئيس محطة البحوث 		7.0 و10.5 طن \ هكتار     (2023)</a:t>
            </a:r>
            <a:endParaRPr lang="en-US" sz="1500" dirty="0">
              <a:solidFill>
                <a:prstClr val="black"/>
              </a:solidFill>
              <a:latin typeface="Calibri" panose="020F0502020204030204"/>
            </a:endParaRPr>
          </a:p>
        </p:txBody>
      </p:sp>
      <p:sp>
        <p:nvSpPr>
          <p:cNvPr id="10" name="مستطيل 5"/>
          <p:cNvSpPr>
            <a:spLocks noChangeArrowheads="1"/>
          </p:cNvSpPr>
          <p:nvPr/>
        </p:nvSpPr>
        <p:spPr bwMode="auto">
          <a:xfrm>
            <a:off x="101943" y="4418610"/>
            <a:ext cx="493034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685800" rtl="1"/>
            <a:r>
              <a:rPr lang="ar-SY" sz="1500" dirty="0">
                <a:solidFill>
                  <a:prstClr val="black"/>
                </a:solidFill>
                <a:latin typeface="Calibri" panose="020F0502020204030204"/>
                <a:cs typeface="Arial" panose="020B0604020202020204" pitchFamily="34" charset="0"/>
              </a:rPr>
              <a:t>نؤكد على ملاحظات باحثي المؤسسة البحثية الوطنية:</a:t>
            </a:r>
          </a:p>
          <a:p>
            <a:pPr algn="just" defTabSz="685800" rtl="1"/>
            <a:endParaRPr lang="ar-SY" sz="1000" dirty="0">
              <a:solidFill>
                <a:prstClr val="black"/>
              </a:solidFill>
              <a:latin typeface="Calibri" panose="020F0502020204030204"/>
              <a:cs typeface="Arial" panose="020B0604020202020204" pitchFamily="34" charset="0"/>
            </a:endParaRPr>
          </a:p>
          <a:p>
            <a:pPr algn="just" defTabSz="685800" rtl="1"/>
            <a:r>
              <a:rPr lang="ar-SY" sz="1500" dirty="0">
                <a:solidFill>
                  <a:prstClr val="black"/>
                </a:solidFill>
                <a:latin typeface="Calibri" panose="020F0502020204030204"/>
                <a:cs typeface="Arial" panose="020B0604020202020204" pitchFamily="34" charset="0"/>
              </a:rPr>
              <a:t> - يُفترض ألّا تقل إنتاجية الشعير بعلاً في وادي الذهب وفي المناطق شمال سبخة </a:t>
            </a:r>
            <a:r>
              <a:rPr lang="ar-SY" sz="1500" dirty="0" err="1">
                <a:solidFill>
                  <a:prstClr val="black"/>
                </a:solidFill>
                <a:latin typeface="Calibri" panose="020F0502020204030204"/>
                <a:cs typeface="Arial" panose="020B0604020202020204" pitchFamily="34" charset="0"/>
              </a:rPr>
              <a:t>الجبول</a:t>
            </a:r>
            <a:r>
              <a:rPr lang="ar-SY" sz="1500" dirty="0">
                <a:solidFill>
                  <a:prstClr val="black"/>
                </a:solidFill>
                <a:latin typeface="Calibri" panose="020F0502020204030204"/>
                <a:cs typeface="Arial" panose="020B0604020202020204" pitchFamily="34" charset="0"/>
              </a:rPr>
              <a:t> عن 2.0 -2.5 طن \ هكتار عند 250 مم \ سنة؛</a:t>
            </a:r>
          </a:p>
          <a:p>
            <a:pPr algn="just" defTabSz="685800" rtl="1"/>
            <a:endParaRPr lang="ar-SY" sz="1000" dirty="0">
              <a:solidFill>
                <a:prstClr val="black"/>
              </a:solidFill>
              <a:latin typeface="Calibri" panose="020F0502020204030204"/>
              <a:cs typeface="Arial" panose="020B0604020202020204" pitchFamily="34" charset="0"/>
            </a:endParaRPr>
          </a:p>
          <a:p>
            <a:pPr algn="just" defTabSz="685800" rtl="1"/>
            <a:r>
              <a:rPr lang="ar-SY" sz="1500" dirty="0">
                <a:solidFill>
                  <a:prstClr val="black"/>
                </a:solidFill>
                <a:latin typeface="Calibri" panose="020F0502020204030204"/>
                <a:cs typeface="Arial" panose="020B0604020202020204" pitchFamily="34" charset="0"/>
              </a:rPr>
              <a:t>- تدنّت إنتاجية المحاصيل الحبية بسبب تأثيرات تغيرات المناخ المحلية (الأعمق من تقديراتها على المستوى الإقليمي) خاصة تلك الناجمة عن انخفاض معدلات الهطل المطري والعواصف الغبارية بداية وخلال فصل الربيع.</a:t>
            </a:r>
            <a:endParaRPr lang="en-US" sz="1500" dirty="0">
              <a:solidFill>
                <a:prstClr val="black"/>
              </a:solidFill>
              <a:latin typeface="Calibri" panose="020F0502020204030204"/>
            </a:endParaRPr>
          </a:p>
        </p:txBody>
      </p:sp>
      <p:sp>
        <p:nvSpPr>
          <p:cNvPr id="9"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3" name="Rectangle 12"/>
          <p:cNvSpPr/>
          <p:nvPr/>
        </p:nvSpPr>
        <p:spPr>
          <a:xfrm>
            <a:off x="2475138" y="155307"/>
            <a:ext cx="6522136" cy="461665"/>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ar-SY" sz="2400" b="0" i="0" u="none" strike="noStrike" kern="0" cap="none" spc="0" normalizeH="0" baseline="0" noProof="0" dirty="0">
                <a:ln>
                  <a:noFill/>
                </a:ln>
                <a:solidFill>
                  <a:prstClr val="black"/>
                </a:solidFill>
                <a:effectLst/>
                <a:uLnTx/>
                <a:uFillTx/>
              </a:rPr>
              <a:t>نحو اقتصاد محرِّكٍ لوحدةٍ مكانية تجمَع ...</a:t>
            </a:r>
            <a:r>
              <a:rPr kumimoji="0" lang="el-GR" sz="2400" b="0" i="0" u="none" strike="noStrike" kern="0" cap="none" spc="0" normalizeH="0" baseline="0" noProof="0" dirty="0">
                <a:ln>
                  <a:noFill/>
                </a:ln>
                <a:solidFill>
                  <a:prstClr val="black"/>
                </a:solidFill>
                <a:effectLst/>
                <a:uLnTx/>
                <a:uFillTx/>
                <a:cs typeface="Arial" panose="020B0604020202020204" pitchFamily="34" charset="0"/>
              </a:rPr>
              <a:t> </a:t>
            </a:r>
            <a:endParaRPr kumimoji="0" lang="ar-SY"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895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951215"/>
            <a:ext cx="8497786" cy="476655"/>
          </a:xfrm>
        </p:spPr>
        <p:txBody>
          <a:bodyPr>
            <a:noAutofit/>
          </a:bodyPr>
          <a:lstStyle/>
          <a:p>
            <a:pPr algn="r" rtl="1"/>
            <a:r>
              <a:rPr lang="ar-SY" sz="2200" dirty="0"/>
              <a:t>مثال:  	</a:t>
            </a:r>
            <a:r>
              <a:rPr lang="ar-SY" sz="2000" b="1" dirty="0"/>
              <a:t>منعكس</a:t>
            </a:r>
            <a:r>
              <a:rPr lang="ar-SY" sz="2200" dirty="0"/>
              <a:t> </a:t>
            </a:r>
            <a:r>
              <a:rPr lang="ar-SY" sz="2000" b="1" dirty="0"/>
              <a:t>تحسين إدارة الأراضي والنظام المائي الملحي للترب (</a:t>
            </a:r>
            <a:r>
              <a:rPr lang="ar-SY" sz="1400" dirty="0"/>
              <a:t>محطة بحوث الري والصرف – عب الخوين</a:t>
            </a:r>
            <a:r>
              <a:rPr lang="ar-SY" sz="2000" b="1" dirty="0"/>
              <a:t>)</a:t>
            </a:r>
          </a:p>
        </p:txBody>
      </p:sp>
      <p:pic>
        <p:nvPicPr>
          <p:cNvPr id="6" name="Picture 5"/>
          <p:cNvPicPr>
            <a:picLocks noChangeAspect="1"/>
          </p:cNvPicPr>
          <p:nvPr/>
        </p:nvPicPr>
        <p:blipFill>
          <a:blip/>
          <a:stretch>
            <a:fillRect/>
          </a:stretch>
        </p:blipFill>
        <p:spPr>
          <a:xfrm>
            <a:off x="57150" y="952671"/>
            <a:ext cx="508451" cy="475529"/>
          </a:xfrm>
          <a:prstGeom prst="rect">
            <a:avLst/>
          </a:prstGeom>
        </p:spPr>
      </p:pic>
      <p:pic>
        <p:nvPicPr>
          <p:cNvPr id="3" name="Picture 2"/>
          <p:cNvPicPr>
            <a:picLocks noChangeAspect="1"/>
          </p:cNvPicPr>
          <p:nvPr/>
        </p:nvPicPr>
        <p:blipFill>
          <a:blip/>
          <a:stretch>
            <a:fillRect/>
          </a:stretch>
        </p:blipFill>
        <p:spPr>
          <a:xfrm>
            <a:off x="8616533" y="952670"/>
            <a:ext cx="449612" cy="475200"/>
          </a:xfrm>
          <a:prstGeom prst="rect">
            <a:avLst/>
          </a:prstGeom>
        </p:spPr>
      </p:pic>
      <p:sp>
        <p:nvSpPr>
          <p:cNvPr id="8" name="مستطيل 5"/>
          <p:cNvSpPr>
            <a:spLocks noChangeArrowheads="1"/>
          </p:cNvSpPr>
          <p:nvPr/>
        </p:nvSpPr>
        <p:spPr bwMode="auto">
          <a:xfrm>
            <a:off x="4226570" y="1498125"/>
            <a:ext cx="488193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Y" sz="15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أنجِزت شبكة صرف مغطى بحثية مع منظومة مراقبة مؤتمتة، ووضع برنامج دورة استزراع أساسية (3.5-4 أعوام) ضمن أراضي منطقة </a:t>
            </a:r>
            <a:r>
              <a:rPr kumimoji="0" lang="ar-SY" sz="15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المارودة</a:t>
            </a:r>
            <a:r>
              <a:rPr kumimoji="0" lang="ar-SY" sz="15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شرق الرقة.</a:t>
            </a:r>
          </a:p>
          <a:p>
            <a:pPr marL="0" marR="0" lvl="0" indent="0" algn="just" defTabSz="685800" rtl="1" eaLnBrk="1" fontAlgn="auto" latinLnBrk="0" hangingPunct="1">
              <a:lnSpc>
                <a:spcPct val="100000"/>
              </a:lnSpc>
              <a:spcBef>
                <a:spcPts val="0"/>
              </a:spcBef>
              <a:spcAft>
                <a:spcPts val="0"/>
              </a:spcAft>
              <a:buClrTx/>
              <a:buSzTx/>
              <a:buFontTx/>
              <a:buNone/>
              <a:tabLst/>
              <a:defRPr/>
            </a:pPr>
            <a:r>
              <a:rPr lang="ar-SY" sz="1500" dirty="0">
                <a:solidFill>
                  <a:prstClr val="black"/>
                </a:solidFill>
                <a:latin typeface="Calibri" panose="020F0502020204030204"/>
                <a:cs typeface="Arial" panose="020B0604020202020204" pitchFamily="34" charset="0"/>
              </a:rPr>
              <a:t>تم التحكّم بالنظام المائي الملحي: ارتفعت نسب الإنبات من 30-50% في الموسم الأول إلى أكثر من 90-98% في الموسمين التاليين.</a:t>
            </a:r>
          </a:p>
        </p:txBody>
      </p:sp>
      <p:sp>
        <p:nvSpPr>
          <p:cNvPr id="10" name="مستطيل 5"/>
          <p:cNvSpPr>
            <a:spLocks noChangeArrowheads="1"/>
          </p:cNvSpPr>
          <p:nvPr/>
        </p:nvSpPr>
        <p:spPr bwMode="auto">
          <a:xfrm>
            <a:off x="35496" y="3276200"/>
            <a:ext cx="4775218" cy="148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rtl="1">
              <a:lnSpc>
                <a:spcPct val="115000"/>
              </a:lnSpc>
              <a:spcAft>
                <a:spcPts val="1000"/>
              </a:spcAft>
              <a:tabLst>
                <a:tab pos="355600" algn="l"/>
              </a:tabLst>
            </a:pPr>
            <a:r>
              <a:rPr lang="ar-SA" sz="1500" dirty="0">
                <a:latin typeface="Calibri" panose="020F0502020204030204" pitchFamily="34" charset="0"/>
                <a:ea typeface="Calibri" panose="020F0502020204030204" pitchFamily="34" charset="0"/>
                <a:cs typeface="Arabic Transparent" panose="020B0604020202020204" pitchFamily="34" charset="0"/>
              </a:rPr>
              <a:t>بلغت الإنتاجية الدنيا للمحاصيل الرئيسية في دورة الاستزراع: </a:t>
            </a:r>
            <a:endParaRPr lang="en-US" sz="1500" dirty="0">
              <a:latin typeface="Calibri" panose="020F0502020204030204" pitchFamily="34" charset="0"/>
              <a:ea typeface="Calibri" panose="020F0502020204030204" pitchFamily="34" charset="0"/>
              <a:cs typeface="Arial" panose="020B0604020202020204" pitchFamily="34" charset="0"/>
            </a:endParaRPr>
          </a:p>
          <a:p>
            <a:pPr marL="72000" lvl="0" indent="-108000" algn="just" rtl="1">
              <a:lnSpc>
                <a:spcPct val="115000"/>
              </a:lnSpc>
              <a:spcAft>
                <a:spcPts val="1000"/>
              </a:spcAft>
              <a:buFont typeface="Symbol" panose="05050102010706020507" pitchFamily="18" charset="2"/>
              <a:buChar char=""/>
              <a:tabLst>
                <a:tab pos="355600" algn="l"/>
                <a:tab pos="535305" algn="l"/>
              </a:tabLst>
            </a:pPr>
            <a:r>
              <a:rPr lang="ar-SA" sz="1400" dirty="0">
                <a:latin typeface="Calibri" panose="020F0502020204030204" pitchFamily="34" charset="0"/>
                <a:ea typeface="Calibri" panose="020F0502020204030204" pitchFamily="34" charset="0"/>
                <a:cs typeface="Arabic Transparent" panose="020B0604020202020204" pitchFamily="34" charset="0"/>
              </a:rPr>
              <a:t>الذرة العلفية والتكثيفية: 48 طن</a:t>
            </a:r>
            <a:r>
              <a:rPr lang="ar-SY" sz="1400" dirty="0">
                <a:latin typeface="Calibri" panose="020F0502020204030204" pitchFamily="34" charset="0"/>
                <a:ea typeface="Calibri" panose="020F0502020204030204" pitchFamily="34" charset="0"/>
                <a:cs typeface="Arabic Transparent" panose="020B0604020202020204" pitchFamily="34" charset="0"/>
              </a:rPr>
              <a:t>/هـ</a:t>
            </a:r>
            <a:r>
              <a:rPr lang="ar-SA" sz="1400" dirty="0">
                <a:latin typeface="Calibri" panose="020F0502020204030204" pitchFamily="34" charset="0"/>
                <a:ea typeface="Calibri" panose="020F0502020204030204" pitchFamily="34" charset="0"/>
                <a:cs typeface="Arabic Transparent" panose="020B0604020202020204" pitchFamily="34" charset="0"/>
              </a:rPr>
              <a:t> </a:t>
            </a:r>
            <a:r>
              <a:rPr lang="ar-SA" sz="1400" dirty="0" err="1">
                <a:latin typeface="Calibri" panose="020F0502020204030204" pitchFamily="34" charset="0"/>
                <a:ea typeface="Calibri" panose="020F0502020204030204" pitchFamily="34" charset="0"/>
                <a:cs typeface="Arabic Transparent" panose="020B0604020202020204" pitchFamily="34" charset="0"/>
              </a:rPr>
              <a:t>حشة</a:t>
            </a:r>
            <a:r>
              <a:rPr lang="ar-SA" sz="1400" dirty="0">
                <a:latin typeface="Calibri" panose="020F0502020204030204" pitchFamily="34" charset="0"/>
                <a:ea typeface="Calibri" panose="020F0502020204030204" pitchFamily="34" charset="0"/>
                <a:cs typeface="Arabic Transparent" panose="020B0604020202020204" pitchFamily="34" charset="0"/>
              </a:rPr>
              <a:t> أولى، </a:t>
            </a:r>
            <a:r>
              <a:rPr lang="ar-SY" sz="1400" dirty="0">
                <a:latin typeface="Calibri" panose="020F0502020204030204" pitchFamily="34" charset="0"/>
                <a:ea typeface="Calibri" panose="020F0502020204030204" pitchFamily="34" charset="0"/>
                <a:cs typeface="Arabic Transparent" panose="020B0604020202020204" pitchFamily="34" charset="0"/>
              </a:rPr>
              <a:t>&gt; </a:t>
            </a:r>
            <a:r>
              <a:rPr lang="ar-SA" sz="1400" dirty="0">
                <a:latin typeface="Calibri" panose="020F0502020204030204" pitchFamily="34" charset="0"/>
                <a:ea typeface="Calibri" panose="020F0502020204030204" pitchFamily="34" charset="0"/>
                <a:cs typeface="Arabic Transparent" panose="020B0604020202020204" pitchFamily="34" charset="0"/>
              </a:rPr>
              <a:t>70 طن/هـ </a:t>
            </a:r>
            <a:r>
              <a:rPr lang="ar-SY" sz="1400" dirty="0">
                <a:latin typeface="Calibri" panose="020F0502020204030204" pitchFamily="34" charset="0"/>
                <a:ea typeface="Calibri" panose="020F0502020204030204" pitchFamily="34" charset="0"/>
                <a:cs typeface="Arabic Transparent" panose="020B0604020202020204" pitchFamily="34" charset="0"/>
              </a:rPr>
              <a:t>مجموع </a:t>
            </a:r>
            <a:r>
              <a:rPr lang="ar-SA" sz="1400" dirty="0" err="1">
                <a:latin typeface="Calibri" panose="020F0502020204030204" pitchFamily="34" charset="0"/>
                <a:ea typeface="Calibri" panose="020F0502020204030204" pitchFamily="34" charset="0"/>
                <a:cs typeface="Arabic Transparent" panose="020B0604020202020204" pitchFamily="34" charset="0"/>
              </a:rPr>
              <a:t>حشتين</a:t>
            </a:r>
            <a:r>
              <a:rPr lang="ar-SA" sz="1400" dirty="0">
                <a:latin typeface="Calibri" panose="020F0502020204030204" pitchFamily="34" charset="0"/>
                <a:ea typeface="Calibri" panose="020F0502020204030204" pitchFamily="34" charset="0"/>
                <a:cs typeface="Arabic Transparent" panose="020B060402020202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marL="72000" lvl="0" indent="-108000" algn="just" rtl="1">
              <a:lnSpc>
                <a:spcPct val="115000"/>
              </a:lnSpc>
              <a:spcAft>
                <a:spcPts val="1000"/>
              </a:spcAft>
              <a:buFont typeface="Symbol" panose="05050102010706020507" pitchFamily="18" charset="2"/>
              <a:buChar char=""/>
              <a:tabLst>
                <a:tab pos="355600" algn="l"/>
                <a:tab pos="535305" algn="l"/>
              </a:tabLst>
            </a:pPr>
            <a:r>
              <a:rPr lang="ar-SA" sz="1400" dirty="0">
                <a:latin typeface="Calibri" panose="020F0502020204030204" pitchFamily="34" charset="0"/>
                <a:ea typeface="Calibri" panose="020F0502020204030204" pitchFamily="34" charset="0"/>
                <a:cs typeface="Arabic Transparent" panose="020B0604020202020204" pitchFamily="34" charset="0"/>
              </a:rPr>
              <a:t>الدخن: 40/هـ طن </a:t>
            </a:r>
            <a:r>
              <a:rPr lang="ar-SA" sz="1400" dirty="0" err="1">
                <a:latin typeface="Calibri" panose="020F0502020204030204" pitchFamily="34" charset="0"/>
                <a:ea typeface="Calibri" panose="020F0502020204030204" pitchFamily="34" charset="0"/>
                <a:cs typeface="Arabic Transparent" panose="020B0604020202020204" pitchFamily="34" charset="0"/>
              </a:rPr>
              <a:t>حشة</a:t>
            </a:r>
            <a:r>
              <a:rPr lang="ar-SA" sz="1400" dirty="0">
                <a:latin typeface="Calibri" panose="020F0502020204030204" pitchFamily="34" charset="0"/>
                <a:ea typeface="Calibri" panose="020F0502020204030204" pitchFamily="34" charset="0"/>
                <a:cs typeface="Arabic Transparent" panose="020B0604020202020204" pitchFamily="34" charset="0"/>
              </a:rPr>
              <a:t> أولى</a:t>
            </a:r>
            <a:r>
              <a:rPr lang="ar-SY" sz="1400" dirty="0">
                <a:latin typeface="Calibri" panose="020F0502020204030204" pitchFamily="34" charset="0"/>
                <a:ea typeface="Calibri" panose="020F0502020204030204" pitchFamily="34" charset="0"/>
                <a:cs typeface="Arabic Transparent" panose="020B0604020202020204" pitchFamily="34" charset="0"/>
              </a:rPr>
              <a:t>&gt; </a:t>
            </a:r>
            <a:r>
              <a:rPr lang="ar-SA" sz="1400" dirty="0">
                <a:latin typeface="Calibri" panose="020F0502020204030204" pitchFamily="34" charset="0"/>
                <a:ea typeface="Calibri" panose="020F0502020204030204" pitchFamily="34" charset="0"/>
                <a:cs typeface="Arabic Transparent" panose="020B0604020202020204" pitchFamily="34" charset="0"/>
              </a:rPr>
              <a:t>65 طن/هـ </a:t>
            </a:r>
            <a:r>
              <a:rPr lang="ar-SY" sz="1400" dirty="0">
                <a:latin typeface="Calibri" panose="020F0502020204030204" pitchFamily="34" charset="0"/>
                <a:ea typeface="Calibri" panose="020F0502020204030204" pitchFamily="34" charset="0"/>
                <a:cs typeface="Arabic Transparent" panose="020B0604020202020204" pitchFamily="34" charset="0"/>
              </a:rPr>
              <a:t> مجموع</a:t>
            </a:r>
            <a:r>
              <a:rPr lang="ar-SA" sz="1400" dirty="0" err="1">
                <a:latin typeface="Calibri" panose="020F0502020204030204" pitchFamily="34" charset="0"/>
                <a:ea typeface="Calibri" panose="020F0502020204030204" pitchFamily="34" charset="0"/>
                <a:cs typeface="Arabic Transparent" panose="020B0604020202020204" pitchFamily="34" charset="0"/>
              </a:rPr>
              <a:t>حشتين</a:t>
            </a:r>
            <a:r>
              <a:rPr lang="ar-SA" sz="1400" dirty="0">
                <a:latin typeface="Calibri" panose="020F0502020204030204" pitchFamily="34" charset="0"/>
                <a:ea typeface="Calibri" panose="020F0502020204030204" pitchFamily="34" charset="0"/>
                <a:cs typeface="Arabic Transparent" panose="020B0604020202020204" pitchFamily="34" charset="0"/>
              </a:rPr>
              <a:t>، 3.0 طن/هـ حبوب.</a:t>
            </a:r>
            <a:endParaRPr lang="en-US" sz="1400" dirty="0">
              <a:latin typeface="Calibri" panose="020F0502020204030204" pitchFamily="34" charset="0"/>
              <a:ea typeface="Calibri" panose="020F0502020204030204" pitchFamily="34" charset="0"/>
              <a:cs typeface="Arial" panose="020B0604020202020204" pitchFamily="34" charset="0"/>
            </a:endParaRPr>
          </a:p>
          <a:p>
            <a:pPr marL="72000" lvl="0" indent="-108000" algn="just" rtl="1">
              <a:lnSpc>
                <a:spcPct val="115000"/>
              </a:lnSpc>
              <a:spcAft>
                <a:spcPts val="1000"/>
              </a:spcAft>
              <a:buFont typeface="Symbol" panose="05050102010706020507" pitchFamily="18" charset="2"/>
              <a:buChar char=""/>
              <a:tabLst>
                <a:tab pos="355600" algn="l"/>
                <a:tab pos="535305" algn="l"/>
              </a:tabLst>
            </a:pPr>
            <a:r>
              <a:rPr lang="ar-SA" sz="1400" dirty="0">
                <a:latin typeface="Calibri" panose="020F0502020204030204" pitchFamily="34" charset="0"/>
                <a:ea typeface="Calibri" panose="020F0502020204030204" pitchFamily="34" charset="0"/>
                <a:cs typeface="Arabic Transparent" panose="020B0604020202020204" pitchFamily="34" charset="0"/>
              </a:rPr>
              <a:t>خلطة علفية: 35 طن/هـ </a:t>
            </a:r>
            <a:r>
              <a:rPr lang="ar-SA" sz="1400" dirty="0" err="1">
                <a:latin typeface="Calibri" panose="020F0502020204030204" pitchFamily="34" charset="0"/>
                <a:ea typeface="Calibri" panose="020F0502020204030204" pitchFamily="34" charset="0"/>
                <a:cs typeface="Arabic Transparent" panose="020B0604020202020204" pitchFamily="34" charset="0"/>
              </a:rPr>
              <a:t>حشة</a:t>
            </a:r>
            <a:r>
              <a:rPr lang="ar-SA" sz="1400" dirty="0">
                <a:latin typeface="Calibri" panose="020F0502020204030204" pitchFamily="34" charset="0"/>
                <a:ea typeface="Calibri" panose="020F0502020204030204" pitchFamily="34" charset="0"/>
                <a:cs typeface="Arabic Transparent" panose="020B0604020202020204" pitchFamily="34" charset="0"/>
              </a:rPr>
              <a:t> أولى، </a:t>
            </a:r>
            <a:r>
              <a:rPr lang="ar-SY" sz="1400" dirty="0">
                <a:latin typeface="Calibri" panose="020F0502020204030204" pitchFamily="34" charset="0"/>
                <a:ea typeface="Calibri" panose="020F0502020204030204" pitchFamily="34" charset="0"/>
                <a:cs typeface="Arabic Transparent" panose="020B0604020202020204" pitchFamily="34" charset="0"/>
              </a:rPr>
              <a:t>&gt;</a:t>
            </a:r>
            <a:r>
              <a:rPr lang="ar-SA" sz="1400" dirty="0">
                <a:latin typeface="Calibri" panose="020F0502020204030204" pitchFamily="34" charset="0"/>
                <a:ea typeface="Calibri" panose="020F0502020204030204" pitchFamily="34" charset="0"/>
                <a:cs typeface="Arabic Transparent" panose="020B0604020202020204" pitchFamily="34" charset="0"/>
              </a:rPr>
              <a:t> 60 طن/هـ مجموع </a:t>
            </a:r>
            <a:r>
              <a:rPr lang="ar-SA" sz="1400" dirty="0" err="1">
                <a:latin typeface="Calibri" panose="020F0502020204030204" pitchFamily="34" charset="0"/>
                <a:ea typeface="Calibri" panose="020F0502020204030204" pitchFamily="34" charset="0"/>
                <a:cs typeface="Arabic Transparent" panose="020B0604020202020204" pitchFamily="34" charset="0"/>
              </a:rPr>
              <a:t>حشتين</a:t>
            </a:r>
            <a:r>
              <a:rPr lang="ar-SA" sz="1400" dirty="0">
                <a:latin typeface="Calibri" panose="020F0502020204030204" pitchFamily="34" charset="0"/>
                <a:ea typeface="Calibri" panose="020F0502020204030204" pitchFamily="34" charset="0"/>
                <a:cs typeface="Arabic Transparent" panose="020B060402020202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p:txBody>
      </p:sp>
      <p:sp>
        <p:nvSpPr>
          <p:cNvPr id="9"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3" name="Rectangle 12"/>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نحو اقتصاد محرِّكٍ لوحدةٍ مكانية تجمَع ...</a:t>
            </a:r>
            <a:r>
              <a:rPr kumimoji="0" lang="el-GR" sz="2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ar-SY"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027" name="Picture 3" descr="DSC004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89" y="1498125"/>
            <a:ext cx="227806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ob khw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4681" y="1498125"/>
            <a:ext cx="1919287"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صورة 1" descr="٢٠٠٨٠٨١٨(٠٨٠)"/>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97" y="4701046"/>
            <a:ext cx="2312684" cy="173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SC0063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6366" y="4726080"/>
            <a:ext cx="22796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عب الخوين الرقة 10 3  2008 079"/>
          <p:cNvPicPr>
            <a:picLocks noChangeAspect="1" noChangeArrowheads="1"/>
          </p:cNvPicPr>
          <p:nvPr/>
        </p:nvPicPr>
        <p:blipFill>
          <a:blip r:embed="rId8" cstate="print">
            <a:extLst>
              <a:ext uri="{28A0092B-C50C-407E-A947-70E740481C1C}">
                <a14:useLocalDpi xmlns:a14="http://schemas.microsoft.com/office/drawing/2010/main" val="0"/>
              </a:ext>
            </a:extLst>
          </a:blip>
          <a:srcRect l="8707" r="4353"/>
          <a:stretch>
            <a:fillRect/>
          </a:stretch>
        </p:blipFill>
        <p:spPr bwMode="auto">
          <a:xfrm>
            <a:off x="6926199" y="2833834"/>
            <a:ext cx="2110297" cy="159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DSC0105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8307" y="2852350"/>
            <a:ext cx="2068515" cy="155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مستطيل 5"/>
          <p:cNvSpPr>
            <a:spLocks noChangeArrowheads="1"/>
          </p:cNvSpPr>
          <p:nvPr/>
        </p:nvSpPr>
        <p:spPr bwMode="auto">
          <a:xfrm>
            <a:off x="4580427" y="4509120"/>
            <a:ext cx="4485717" cy="222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rtl="1">
              <a:lnSpc>
                <a:spcPct val="115000"/>
              </a:lnSpc>
              <a:spcAft>
                <a:spcPts val="1000"/>
              </a:spcAft>
              <a:tabLst>
                <a:tab pos="355600" algn="l"/>
              </a:tabLst>
            </a:pPr>
            <a:r>
              <a:rPr lang="ar-SY" sz="1400" dirty="0">
                <a:latin typeface="Calibri" panose="020F0502020204030204" pitchFamily="34" charset="0"/>
                <a:ea typeface="Calibri" panose="020F0502020204030204" pitchFamily="34" charset="0"/>
                <a:cs typeface="Arabic Transparent" panose="020B0604020202020204" pitchFamily="34" charset="0"/>
              </a:rPr>
              <a:t>وُرِّدت الخ</a:t>
            </a:r>
            <a:r>
              <a:rPr lang="ar-SA" sz="1400" dirty="0" err="1">
                <a:latin typeface="Calibri" panose="020F0502020204030204" pitchFamily="34" charset="0"/>
                <a:ea typeface="Calibri" panose="020F0502020204030204" pitchFamily="34" charset="0"/>
                <a:cs typeface="Arabic Transparent" panose="020B0604020202020204" pitchFamily="34" charset="0"/>
              </a:rPr>
              <a:t>لطة</a:t>
            </a:r>
            <a:r>
              <a:rPr lang="ar-SA" sz="1400" dirty="0">
                <a:latin typeface="Calibri" panose="020F0502020204030204" pitchFamily="34" charset="0"/>
                <a:ea typeface="Calibri" panose="020F0502020204030204" pitchFamily="34" charset="0"/>
                <a:cs typeface="Arabic Transparent" panose="020B0604020202020204" pitchFamily="34" charset="0"/>
              </a:rPr>
              <a:t> </a:t>
            </a:r>
            <a:r>
              <a:rPr lang="ar-SY" sz="1400" dirty="0">
                <a:latin typeface="Calibri" panose="020F0502020204030204" pitchFamily="34" charset="0"/>
                <a:ea typeface="Calibri" panose="020F0502020204030204" pitchFamily="34" charset="0"/>
                <a:cs typeface="Arabic Transparent" panose="020B0604020202020204" pitchFamily="34" charset="0"/>
              </a:rPr>
              <a:t>ال</a:t>
            </a:r>
            <a:r>
              <a:rPr lang="ar-SA" sz="1400" dirty="0">
                <a:latin typeface="Calibri" panose="020F0502020204030204" pitchFamily="34" charset="0"/>
                <a:ea typeface="Calibri" panose="020F0502020204030204" pitchFamily="34" charset="0"/>
                <a:cs typeface="Arabic Transparent" panose="020B0604020202020204" pitchFamily="34" charset="0"/>
              </a:rPr>
              <a:t>علفية</a:t>
            </a:r>
            <a:r>
              <a:rPr lang="ar-SY" sz="1400" dirty="0">
                <a:latin typeface="Calibri" panose="020F0502020204030204" pitchFamily="34" charset="0"/>
                <a:ea typeface="Calibri" panose="020F0502020204030204" pitchFamily="34" charset="0"/>
                <a:cs typeface="Arabic Transparent" panose="020B0604020202020204" pitchFamily="34" charset="0"/>
              </a:rPr>
              <a:t> بسعر 4.75 ل.س\كغ	الكلفة 2.0 ل.س\كغ</a:t>
            </a:r>
            <a:r>
              <a:rPr lang="ar-SA" sz="1400" dirty="0">
                <a:latin typeface="Calibri" panose="020F0502020204030204" pitchFamily="34" charset="0"/>
                <a:ea typeface="Calibri" panose="020F0502020204030204" pitchFamily="34" charset="0"/>
                <a:cs typeface="Arabic Transparent" panose="020B0604020202020204" pitchFamily="34" charset="0"/>
              </a:rPr>
              <a:t>.</a:t>
            </a:r>
            <a:endParaRPr lang="ar-SY" sz="1400" dirty="0">
              <a:latin typeface="Calibri" panose="020F0502020204030204" pitchFamily="34" charset="0"/>
              <a:ea typeface="Calibri" panose="020F0502020204030204" pitchFamily="34" charset="0"/>
              <a:cs typeface="Arabic Transparent" panose="020B0604020202020204" pitchFamily="34" charset="0"/>
            </a:endParaRPr>
          </a:p>
          <a:p>
            <a:pPr lvl="0" algn="just" rtl="1">
              <a:lnSpc>
                <a:spcPct val="115000"/>
              </a:lnSpc>
              <a:spcAft>
                <a:spcPts val="1000"/>
              </a:spcAft>
              <a:tabLst>
                <a:tab pos="355600" algn="l"/>
              </a:tabLst>
            </a:pPr>
            <a:r>
              <a:rPr lang="ar-SY" sz="1400" dirty="0">
                <a:latin typeface="Calibri" panose="020F0502020204030204" pitchFamily="34" charset="0"/>
                <a:ea typeface="Calibri" panose="020F0502020204030204" pitchFamily="34" charset="0"/>
                <a:cs typeface="Arabic Transparent" panose="020B0604020202020204" pitchFamily="34" charset="0"/>
              </a:rPr>
              <a:t>تقديرات قيم الإنتاج:  	</a:t>
            </a:r>
            <a:r>
              <a:rPr lang="ar-SY" sz="1400" dirty="0">
                <a:latin typeface="Calibri" panose="020F0502020204030204" pitchFamily="34" charset="0"/>
                <a:ea typeface="Calibri" panose="020F0502020204030204" pitchFamily="34" charset="0"/>
                <a:cs typeface="Arial" panose="020B0604020202020204" pitchFamily="34" charset="0"/>
              </a:rPr>
              <a:t>452.4 	ألف دولار\ دورة\ موسم</a:t>
            </a:r>
          </a:p>
          <a:p>
            <a:pPr lvl="0" algn="just" rtl="1">
              <a:lnSpc>
                <a:spcPct val="115000"/>
              </a:lnSpc>
              <a:spcAft>
                <a:spcPts val="1000"/>
              </a:spcAft>
              <a:tabLst>
                <a:tab pos="355600" algn="l"/>
              </a:tabLst>
            </a:pPr>
            <a:r>
              <a:rPr lang="ar-SY" sz="1400" dirty="0">
                <a:latin typeface="Calibri" panose="020F0502020204030204" pitchFamily="34" charset="0"/>
                <a:ea typeface="Calibri" panose="020F0502020204030204" pitchFamily="34" charset="0"/>
                <a:cs typeface="Arial" panose="020B0604020202020204" pitchFamily="34" charset="0"/>
              </a:rPr>
              <a:t>			7420 	دولار\هكتار\ دورة</a:t>
            </a:r>
          </a:p>
          <a:p>
            <a:pPr lvl="0" algn="just" rtl="1">
              <a:lnSpc>
                <a:spcPct val="115000"/>
              </a:lnSpc>
              <a:spcAft>
                <a:spcPts val="1000"/>
              </a:spcAft>
              <a:tabLst>
                <a:tab pos="355600" algn="l"/>
              </a:tabLst>
            </a:pPr>
            <a:r>
              <a:rPr lang="ar-SY" sz="1400" dirty="0">
                <a:latin typeface="Calibri" panose="020F0502020204030204" pitchFamily="34" charset="0"/>
                <a:ea typeface="Calibri" panose="020F0502020204030204" pitchFamily="34" charset="0"/>
                <a:cs typeface="Arial" panose="020B0604020202020204" pitchFamily="34" charset="0"/>
              </a:rPr>
              <a:t>الأرباح الصافية بأسعار 2009:</a:t>
            </a:r>
          </a:p>
          <a:p>
            <a:pPr lvl="0" algn="just" rtl="1">
              <a:lnSpc>
                <a:spcPct val="115000"/>
              </a:lnSpc>
              <a:spcAft>
                <a:spcPts val="1000"/>
              </a:spcAft>
              <a:tabLst>
                <a:tab pos="355600" algn="l"/>
              </a:tabLst>
            </a:pPr>
            <a:r>
              <a:rPr lang="ar-SY" sz="1400" dirty="0">
                <a:latin typeface="Calibri" panose="020F0502020204030204" pitchFamily="34" charset="0"/>
                <a:ea typeface="Calibri" panose="020F0502020204030204" pitchFamily="34" charset="0"/>
                <a:cs typeface="Arial" panose="020B0604020202020204" pitchFamily="34" charset="0"/>
              </a:rPr>
              <a:t>		المحطة 	~ 720	ألف دولار\ سنة</a:t>
            </a:r>
          </a:p>
          <a:p>
            <a:pPr lvl="0" algn="just" rtl="1">
              <a:lnSpc>
                <a:spcPct val="115000"/>
              </a:lnSpc>
              <a:spcAft>
                <a:spcPts val="1000"/>
              </a:spcAft>
              <a:tabLst>
                <a:tab pos="355600" algn="l"/>
              </a:tabLst>
            </a:pPr>
            <a:r>
              <a:rPr lang="ar-SY" sz="1400" dirty="0">
                <a:latin typeface="Calibri" panose="020F0502020204030204" pitchFamily="34" charset="0"/>
                <a:ea typeface="Calibri" panose="020F0502020204030204" pitchFamily="34" charset="0"/>
                <a:cs typeface="Arial" panose="020B0604020202020204" pitchFamily="34" charset="0"/>
              </a:rPr>
              <a:t>		واحدة المساحة 	8900	دولار\هكتار\سنة</a:t>
            </a:r>
            <a:endParaRPr lang="en-US" sz="1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2863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463" y="951215"/>
            <a:ext cx="8166827" cy="476656"/>
          </a:xfrm>
        </p:spPr>
        <p:txBody>
          <a:bodyPr>
            <a:noAutofit/>
          </a:bodyPr>
          <a:lstStyle/>
          <a:p>
            <a:pPr algn="r" rtl="1"/>
            <a:r>
              <a:rPr lang="ar-SY" sz="2200" dirty="0"/>
              <a:t>مثال:  	</a:t>
            </a:r>
            <a:r>
              <a:rPr lang="ar-SY" sz="2000" b="1" dirty="0"/>
              <a:t>تطوير الري وترشيده... نمط آخر، هو ليس "مشروع تحوّل ريٍّ.." </a:t>
            </a:r>
          </a:p>
        </p:txBody>
      </p:sp>
      <p:pic>
        <p:nvPicPr>
          <p:cNvPr id="6" name="Picture 5"/>
          <p:cNvPicPr>
            <a:picLocks noChangeAspect="1"/>
          </p:cNvPicPr>
          <p:nvPr/>
        </p:nvPicPr>
        <p:blipFill>
          <a:blip/>
          <a:stretch>
            <a:fillRect/>
          </a:stretch>
        </p:blipFill>
        <p:spPr>
          <a:xfrm>
            <a:off x="57150" y="952671"/>
            <a:ext cx="508451" cy="475529"/>
          </a:xfrm>
          <a:prstGeom prst="rect">
            <a:avLst/>
          </a:prstGeom>
        </p:spPr>
      </p:pic>
      <p:pic>
        <p:nvPicPr>
          <p:cNvPr id="3" name="Picture 2"/>
          <p:cNvPicPr>
            <a:picLocks noChangeAspect="1"/>
          </p:cNvPicPr>
          <p:nvPr/>
        </p:nvPicPr>
        <p:blipFill>
          <a:blip/>
          <a:stretch>
            <a:fillRect/>
          </a:stretch>
        </p:blipFill>
        <p:spPr>
          <a:xfrm>
            <a:off x="8616533" y="952670"/>
            <a:ext cx="449612" cy="475200"/>
          </a:xfrm>
          <a:prstGeom prst="rect">
            <a:avLst/>
          </a:prstGeom>
        </p:spPr>
      </p:pic>
      <p:sp>
        <p:nvSpPr>
          <p:cNvPr id="9"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3" name="Rectangle 12"/>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نحو اقتصاد محرِّكٍ لوحدةٍ مكانية تجمَع ...</a:t>
            </a:r>
            <a:r>
              <a:rPr kumimoji="0" lang="el-GR" sz="2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ar-SY"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 name="Picture 3"/>
          <p:cNvPicPr>
            <a:picLocks noChangeAspect="1"/>
          </p:cNvPicPr>
          <p:nvPr/>
        </p:nvPicPr>
        <p:blipFill>
          <a:blip r:embed="rId4"/>
          <a:stretch>
            <a:fillRect/>
          </a:stretch>
        </p:blipFill>
        <p:spPr>
          <a:xfrm>
            <a:off x="59598" y="1484784"/>
            <a:ext cx="4704522" cy="3528392"/>
          </a:xfrm>
          <a:prstGeom prst="rect">
            <a:avLst/>
          </a:prstGeom>
        </p:spPr>
      </p:pic>
      <p:sp>
        <p:nvSpPr>
          <p:cNvPr id="14" name="Rectangle 3"/>
          <p:cNvSpPr>
            <a:spLocks noChangeArrowheads="1"/>
          </p:cNvSpPr>
          <p:nvPr/>
        </p:nvSpPr>
        <p:spPr bwMode="auto">
          <a:xfrm>
            <a:off x="107504" y="5172232"/>
            <a:ext cx="5340203" cy="127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2388"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52388" algn="just" defTabSz="914400" rtl="1" eaLnBrk="1" fontAlgn="base" latinLnBrk="0" hangingPunct="1">
              <a:lnSpc>
                <a:spcPct val="107000"/>
              </a:lnSpc>
              <a:spcBef>
                <a:spcPct val="0"/>
              </a:spcBef>
              <a:spcAft>
                <a:spcPts val="800"/>
              </a:spcAft>
              <a:buClrTx/>
              <a:buSzTx/>
              <a:buFontTx/>
              <a:buNone/>
              <a:tabLst/>
              <a:defRPr/>
            </a:pPr>
            <a:r>
              <a:rPr kumimoji="0" lang="ar-SY" altLang="ar-SY"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إن </a:t>
            </a:r>
            <a:r>
              <a:rPr kumimoji="0" lang="ar-SA" altLang="ar-SY"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تحسين كفاءات الري في المزرعة فقط باستخدام أنظمة أكثر كفاءة قد لا يوفر فعليا</a:t>
            </a:r>
            <a:r>
              <a:rPr kumimoji="0" lang="ar-SY" altLang="ar-SY"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a:t>
            </a:r>
            <a:r>
              <a:rPr kumimoji="0" lang="ar-SA" altLang="ar-SY"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 المياه </a:t>
            </a:r>
            <a:r>
              <a:rPr kumimoji="0" lang="ar-SY" altLang="ar-SY"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ضمن ا</a:t>
            </a:r>
            <a:r>
              <a:rPr kumimoji="0" lang="ar-SA" altLang="ar-SY"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لنظام الهيدرولوجي الكلي (النهر</a:t>
            </a:r>
            <a:r>
              <a:rPr kumimoji="0" lang="ar-SY" altLang="ar-SY"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 </a:t>
            </a:r>
            <a:r>
              <a:rPr kumimoji="0" lang="ar-SA" altLang="ar-SY"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على سبيل المثال) ما لم يتم تقليل التحويلات </a:t>
            </a:r>
            <a:r>
              <a:rPr kumimoji="0" lang="ar-SY" altLang="ar-SY"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المائية </a:t>
            </a:r>
            <a:r>
              <a:rPr kumimoji="0" lang="ar-SA" altLang="ar-SY"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الموسمية الإجمالية إلى المزرعة بالمقابل. </a:t>
            </a:r>
            <a:endParaRPr kumimoji="0" lang="ar-SY" altLang="ar-SY"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pic>
        <p:nvPicPr>
          <p:cNvPr id="15"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1282" y="1559605"/>
            <a:ext cx="3114594" cy="276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941281" y="4335657"/>
            <a:ext cx="3156245" cy="1673150"/>
          </a:xfrm>
          <a:prstGeom prst="rect">
            <a:avLst/>
          </a:prstGeom>
        </p:spPr>
        <p:txBody>
          <a:bodyPr wrap="square">
            <a:spAutoFit/>
          </a:bodyPr>
          <a:lstStyle/>
          <a:p>
            <a:pPr lvl="0" algn="just" rtl="1" fontAlgn="base">
              <a:lnSpc>
                <a:spcPct val="107000"/>
              </a:lnSpc>
              <a:spcBef>
                <a:spcPct val="0"/>
              </a:spcBef>
              <a:spcAft>
                <a:spcPts val="800"/>
              </a:spcAft>
            </a:pPr>
            <a:r>
              <a:rPr lang="ar-SA" altLang="ar-SY" sz="1600" dirty="0">
                <a:solidFill>
                  <a:srgbClr val="000000"/>
                </a:solidFill>
                <a:latin typeface="Arial" panose="020B0604020202020204" pitchFamily="34" charset="0"/>
              </a:rPr>
              <a:t>التحول إلى نظام ري محسن (</a:t>
            </a:r>
            <a:r>
              <a:rPr lang="en-US" altLang="ar-SY" sz="1600" dirty="0">
                <a:solidFill>
                  <a:srgbClr val="000000"/>
                </a:solidFill>
                <a:latin typeface="Arial" panose="020B0604020202020204" pitchFamily="34" charset="0"/>
              </a:rPr>
              <a:t>B</a:t>
            </a:r>
            <a:r>
              <a:rPr lang="ar-SA" altLang="ar-SY" sz="1600" dirty="0">
                <a:solidFill>
                  <a:srgbClr val="000000"/>
                </a:solidFill>
                <a:latin typeface="Arial" panose="020B0604020202020204" pitchFamily="34" charset="0"/>
              </a:rPr>
              <a:t>) يقلل استخدام المياه </a:t>
            </a:r>
            <a:r>
              <a:rPr lang="ar-SY" altLang="ar-SY" sz="1600" dirty="0">
                <a:solidFill>
                  <a:srgbClr val="000000"/>
                </a:solidFill>
                <a:latin typeface="Arial" panose="020B0604020202020204" pitchFamily="34" charset="0"/>
              </a:rPr>
              <a:t>وزيادة الغلّة، والتبخر أيضاً</a:t>
            </a:r>
            <a:r>
              <a:rPr lang="ar-SA" altLang="ar-SY" sz="1600" dirty="0">
                <a:solidFill>
                  <a:srgbClr val="000000"/>
                </a:solidFill>
                <a:latin typeface="Arial" panose="020B0604020202020204" pitchFamily="34" charset="0"/>
              </a:rPr>
              <a:t>. </a:t>
            </a:r>
            <a:r>
              <a:rPr lang="ar-SY" altLang="ar-SY" sz="1600" dirty="0">
                <a:solidFill>
                  <a:srgbClr val="000000"/>
                </a:solidFill>
                <a:latin typeface="Arial" panose="020B0604020202020204" pitchFamily="34" charset="0"/>
              </a:rPr>
              <a:t>هنا </a:t>
            </a:r>
            <a:r>
              <a:rPr lang="ar-SA" altLang="ar-SY" sz="1600" dirty="0">
                <a:solidFill>
                  <a:srgbClr val="000000"/>
                </a:solidFill>
                <a:latin typeface="Arial" panose="020B0604020202020204" pitchFamily="34" charset="0"/>
              </a:rPr>
              <a:t>يُظهر التحول من </a:t>
            </a:r>
            <a:r>
              <a:rPr lang="en-US" altLang="ar-SY" sz="1600" dirty="0">
                <a:solidFill>
                  <a:srgbClr val="000000"/>
                </a:solidFill>
                <a:latin typeface="Arial" panose="020B0604020202020204" pitchFamily="34" charset="0"/>
              </a:rPr>
              <a:t>A</a:t>
            </a:r>
            <a:r>
              <a:rPr lang="ar-SY" altLang="ar-SY" sz="1600" dirty="0">
                <a:solidFill>
                  <a:srgbClr val="000000"/>
                </a:solidFill>
                <a:latin typeface="Arial" panose="020B0604020202020204" pitchFamily="34" charset="0"/>
              </a:rPr>
              <a:t> </a:t>
            </a:r>
            <a:r>
              <a:rPr lang="ar-SA" altLang="ar-SY" sz="1600" dirty="0">
                <a:solidFill>
                  <a:srgbClr val="000000"/>
                </a:solidFill>
                <a:latin typeface="Arial" panose="020B0604020202020204" pitchFamily="34" charset="0"/>
              </a:rPr>
              <a:t>إلى </a:t>
            </a:r>
            <a:r>
              <a:rPr lang="en-US" altLang="ar-SY" sz="1600" dirty="0">
                <a:solidFill>
                  <a:srgbClr val="000000"/>
                </a:solidFill>
                <a:latin typeface="Arial" panose="020B0604020202020204" pitchFamily="34" charset="0"/>
              </a:rPr>
              <a:t>B </a:t>
            </a:r>
            <a:r>
              <a:rPr lang="ar-SY" altLang="ar-SY" sz="1600" dirty="0">
                <a:solidFill>
                  <a:srgbClr val="000000"/>
                </a:solidFill>
                <a:latin typeface="Arial" panose="020B0604020202020204" pitchFamily="34" charset="0"/>
              </a:rPr>
              <a:t> </a:t>
            </a:r>
            <a:r>
              <a:rPr lang="ar-SA" altLang="ar-SY" sz="1600" dirty="0">
                <a:solidFill>
                  <a:srgbClr val="000000"/>
                </a:solidFill>
                <a:latin typeface="Arial" panose="020B0604020202020204" pitchFamily="34" charset="0"/>
              </a:rPr>
              <a:t>زيادة محسوبة في</a:t>
            </a:r>
            <a:r>
              <a:rPr lang="ar-SY" altLang="ar-SY" sz="1600" dirty="0">
                <a:solidFill>
                  <a:srgbClr val="000000"/>
                </a:solidFill>
                <a:latin typeface="Arial" panose="020B0604020202020204" pitchFamily="34" charset="0"/>
              </a:rPr>
              <a:t> </a:t>
            </a:r>
            <a:r>
              <a:rPr lang="ar-SA" altLang="ar-SY" sz="1600" dirty="0">
                <a:solidFill>
                  <a:srgbClr val="000000"/>
                </a:solidFill>
                <a:latin typeface="Arial" panose="020B0604020202020204" pitchFamily="34" charset="0"/>
              </a:rPr>
              <a:t>إنتاجية </a:t>
            </a:r>
            <a:r>
              <a:rPr lang="ar-SY" altLang="ar-SY" sz="1600" dirty="0">
                <a:solidFill>
                  <a:srgbClr val="000000"/>
                </a:solidFill>
                <a:latin typeface="Arial" panose="020B0604020202020204" pitchFamily="34" charset="0"/>
              </a:rPr>
              <a:t>استخدام </a:t>
            </a:r>
            <a:r>
              <a:rPr lang="ar-SA" altLang="ar-SY" sz="1600" dirty="0">
                <a:solidFill>
                  <a:srgbClr val="000000"/>
                </a:solidFill>
                <a:latin typeface="Arial" panose="020B0604020202020204" pitchFamily="34" charset="0"/>
              </a:rPr>
              <a:t>الميا</a:t>
            </a:r>
            <a:r>
              <a:rPr lang="ar-SY" altLang="ar-SY" sz="1600" dirty="0">
                <a:solidFill>
                  <a:srgbClr val="000000"/>
                </a:solidFill>
                <a:latin typeface="Arial" panose="020B0604020202020204" pitchFamily="34" charset="0"/>
              </a:rPr>
              <a:t>ه</a:t>
            </a:r>
            <a:r>
              <a:rPr lang="ar-SA" altLang="ar-SY" sz="1600" dirty="0">
                <a:solidFill>
                  <a:srgbClr val="000000"/>
                </a:solidFill>
                <a:latin typeface="Arial" panose="020B0604020202020204" pitchFamily="34" charset="0"/>
              </a:rPr>
              <a:t>، لكنه يؤدي في الواقع إلى زيادة صافي استخدام المياه وليس </a:t>
            </a:r>
            <a:r>
              <a:rPr lang="ar-SY" altLang="ar-SY" sz="1600" dirty="0">
                <a:solidFill>
                  <a:srgbClr val="000000"/>
                </a:solidFill>
                <a:latin typeface="Arial" panose="020B0604020202020204" pitchFamily="34" charset="0"/>
              </a:rPr>
              <a:t>إلى</a:t>
            </a:r>
            <a:r>
              <a:rPr lang="ar-SA" altLang="ar-SY" sz="1600" dirty="0">
                <a:solidFill>
                  <a:srgbClr val="000000"/>
                </a:solidFill>
                <a:latin typeface="Arial" panose="020B0604020202020204" pitchFamily="34" charset="0"/>
              </a:rPr>
              <a:t> أي توفير للمياه .</a:t>
            </a:r>
            <a:endParaRPr lang="en-US" altLang="ar-SY" sz="16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58284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51215"/>
            <a:ext cx="8568952" cy="476656"/>
          </a:xfrm>
        </p:spPr>
        <p:txBody>
          <a:bodyPr>
            <a:noAutofit/>
          </a:bodyPr>
          <a:lstStyle/>
          <a:p>
            <a:pPr lvl="0" algn="just" rtl="1">
              <a:lnSpc>
                <a:spcPct val="100000"/>
              </a:lnSpc>
              <a:spcBef>
                <a:spcPts val="0"/>
              </a:spcBef>
              <a:defRPr/>
            </a:pPr>
            <a:r>
              <a:rPr lang="ar-SY" sz="2200" dirty="0">
                <a:cs typeface="+mn-cs"/>
              </a:rPr>
              <a:t>مثال: </a:t>
            </a:r>
            <a:r>
              <a:rPr lang="ar-SY" sz="2000" b="1" dirty="0">
                <a:cs typeface="+mn-cs"/>
              </a:rPr>
              <a:t>تخطيط مورد مائي نزر في ظروف تنازع مصالح قطاعية </a:t>
            </a:r>
            <a:r>
              <a:rPr lang="ar-SY" sz="2000" dirty="0">
                <a:cs typeface="+mn-cs"/>
              </a:rPr>
              <a:t>(</a:t>
            </a:r>
            <a:r>
              <a:rPr lang="ar-SY" sz="1400" dirty="0">
                <a:solidFill>
                  <a:prstClr val="black"/>
                </a:solidFill>
                <a:latin typeface="Calibri" panose="020F0502020204030204"/>
                <a:ea typeface="+mn-ea"/>
                <a:cs typeface="Arial" panose="020B0604020202020204" pitchFamily="34" charset="0"/>
              </a:rPr>
              <a:t>إدارة مياه شرب وتحسين بيئي ملخص من ريف دمشق</a:t>
            </a:r>
            <a:r>
              <a:rPr lang="ar-SY" sz="2000" dirty="0">
                <a:solidFill>
                  <a:prstClr val="black"/>
                </a:solidFill>
                <a:latin typeface="Calibri" panose="020F0502020204030204"/>
                <a:ea typeface="+mn-ea"/>
                <a:cs typeface="Arial" panose="020B0604020202020204" pitchFamily="34" charset="0"/>
              </a:rPr>
              <a:t>)</a:t>
            </a:r>
            <a:endParaRPr lang="ar-SY" sz="2000" b="1" dirty="0"/>
          </a:p>
        </p:txBody>
      </p:sp>
      <p:sp>
        <p:nvSpPr>
          <p:cNvPr id="8" name="مستطيل 5"/>
          <p:cNvSpPr>
            <a:spLocks noChangeArrowheads="1"/>
          </p:cNvSpPr>
          <p:nvPr/>
        </p:nvSpPr>
        <p:spPr bwMode="auto">
          <a:xfrm>
            <a:off x="107504" y="1498125"/>
            <a:ext cx="89586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Y"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تحديد البدائل التخطيطية لإدارة المورد يرتكز على: </a:t>
            </a:r>
            <a:r>
              <a:rPr lang="ar-SY" sz="1500" dirty="0">
                <a:solidFill>
                  <a:prstClr val="black"/>
                </a:solidFill>
                <a:latin typeface="Calibri" panose="020F0502020204030204"/>
                <a:cs typeface="Arial" panose="020B0604020202020204" pitchFamily="34" charset="0"/>
              </a:rPr>
              <a:t>  </a:t>
            </a:r>
            <a:r>
              <a:rPr kumimoji="0" lang="ar-SY" sz="15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الهوية الاقتصادية للإقليم التنموي ومكونات نشاط مجتمعاته؛</a:t>
            </a:r>
          </a:p>
          <a:p>
            <a:pPr marL="0" marR="0" lvl="0" indent="0" algn="just" defTabSz="685800" rtl="1" eaLnBrk="1" fontAlgn="auto" latinLnBrk="0" hangingPunct="1">
              <a:lnSpc>
                <a:spcPct val="100000"/>
              </a:lnSpc>
              <a:spcBef>
                <a:spcPts val="0"/>
              </a:spcBef>
              <a:spcAft>
                <a:spcPts val="0"/>
              </a:spcAft>
              <a:buClrTx/>
              <a:buSzTx/>
              <a:buFontTx/>
              <a:buNone/>
              <a:tabLst/>
              <a:defRPr/>
            </a:pPr>
            <a:r>
              <a:rPr lang="ar-SY" sz="1500" dirty="0">
                <a:solidFill>
                  <a:prstClr val="black"/>
                </a:solidFill>
                <a:latin typeface="Calibri" panose="020F0502020204030204"/>
                <a:cs typeface="Arial" panose="020B0604020202020204" pitchFamily="34" charset="0"/>
              </a:rPr>
              <a:t>					           - الموارد الطبيعية المتاحة وفق أولويات استخداماتها؛</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Y" sz="15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SY" sz="1500" b="0"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آليات تخطيط الاقتصاد الوطني </a:t>
            </a:r>
            <a:r>
              <a:rPr kumimoji="0" lang="ar-SY" sz="1500" b="0" i="0" u="none" strike="noStrike" kern="1200" cap="none" spc="0" normalizeH="0" noProof="0" dirty="0" err="1">
                <a:ln>
                  <a:noFill/>
                </a:ln>
                <a:solidFill>
                  <a:prstClr val="black"/>
                </a:solidFill>
                <a:effectLst/>
                <a:uLnTx/>
                <a:uFillTx/>
                <a:latin typeface="Calibri" panose="020F0502020204030204"/>
                <a:ea typeface="+mn-ea"/>
                <a:cs typeface="Arial" panose="020B0604020202020204" pitchFamily="34" charset="0"/>
              </a:rPr>
              <a:t>المؤهبة</a:t>
            </a:r>
            <a:r>
              <a:rPr kumimoji="0" lang="ar-SY" sz="1500" b="0"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للحصول على أمثل العوائد والقيم.</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3" name="Rectangle 12"/>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نحو اقتصاد محرِّكٍ لوحدةٍ مكانية تجمَع ...</a:t>
            </a:r>
            <a:r>
              <a:rPr kumimoji="0" lang="el-GR" sz="2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ar-SY"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مستطيل 5"/>
          <p:cNvSpPr>
            <a:spLocks noChangeArrowheads="1"/>
          </p:cNvSpPr>
          <p:nvPr/>
        </p:nvSpPr>
        <p:spPr bwMode="auto">
          <a:xfrm>
            <a:off x="77854" y="2852936"/>
            <a:ext cx="8958642"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Y" sz="200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Arial" panose="020B0604020202020204" pitchFamily="34" charset="0"/>
              </a:rPr>
              <a:t>إدارة الموارد المائية في منظومتي العتيبة</a:t>
            </a:r>
            <a:r>
              <a:rPr kumimoji="0" lang="ar-SY" sz="2000" b="1" i="0" u="none" strike="noStrike" kern="1200" cap="none" spc="0" normalizeH="0" noProof="0" dirty="0">
                <a:ln>
                  <a:noFill/>
                </a:ln>
                <a:solidFill>
                  <a:schemeClr val="accent6">
                    <a:lumMod val="75000"/>
                  </a:schemeClr>
                </a:solidFill>
                <a:effectLst/>
                <a:uLnTx/>
                <a:uFillTx/>
                <a:latin typeface="Calibri" panose="020F0502020204030204"/>
                <a:ea typeface="+mn-ea"/>
                <a:cs typeface="Arial" panose="020B0604020202020204" pitchFamily="34" charset="0"/>
              </a:rPr>
              <a:t> </a:t>
            </a:r>
            <a:r>
              <a:rPr kumimoji="0" lang="ar-SY" sz="2000" b="1" i="0" u="none" strike="noStrike" kern="1200" cap="none" spc="0" normalizeH="0" noProof="0" dirty="0" err="1">
                <a:ln>
                  <a:noFill/>
                </a:ln>
                <a:solidFill>
                  <a:schemeClr val="accent6">
                    <a:lumMod val="75000"/>
                  </a:schemeClr>
                </a:solidFill>
                <a:effectLst/>
                <a:uLnTx/>
                <a:uFillTx/>
                <a:latin typeface="Calibri" panose="020F0502020204030204"/>
                <a:ea typeface="+mn-ea"/>
                <a:cs typeface="Arial" panose="020B0604020202020204" pitchFamily="34" charset="0"/>
              </a:rPr>
              <a:t>والهيجانة</a:t>
            </a:r>
            <a:endParaRPr kumimoji="0" lang="ar-SY" sz="2000" b="1" i="0" u="none" strike="noStrike" kern="1200" cap="none" spc="0" normalizeH="0" noProof="0" dirty="0">
              <a:ln>
                <a:noFill/>
              </a:ln>
              <a:solidFill>
                <a:schemeClr val="accent6">
                  <a:lumMod val="75000"/>
                </a:schemeClr>
              </a:solidFill>
              <a:effectLst/>
              <a:uLnTx/>
              <a:uFillTx/>
              <a:latin typeface="Calibri" panose="020F0502020204030204"/>
              <a:ea typeface="+mn-ea"/>
              <a:cs typeface="Arial" panose="020B0604020202020204" pitchFamily="34" charset="0"/>
            </a:endParaRPr>
          </a:p>
          <a:p>
            <a:pPr lvl="0" algn="just" defTabSz="685800" rtl="1">
              <a:defRPr/>
            </a:pPr>
            <a:r>
              <a:rPr kumimoji="0" lang="ar-SY"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مدخلات أولية: 	- تراجع الموارد المائية المتاحة وأثرها </a:t>
            </a:r>
            <a:r>
              <a:rPr lang="ar-SY" dirty="0">
                <a:solidFill>
                  <a:prstClr val="black"/>
                </a:solidFill>
                <a:latin typeface="Calibri" panose="020F0502020204030204"/>
                <a:cs typeface="Arial" panose="020B0604020202020204" pitchFamily="34" charset="0"/>
              </a:rPr>
              <a:t>على أولويات التحصيص؛ </a:t>
            </a:r>
            <a:r>
              <a:rPr lang="ar-SY" sz="1500" dirty="0">
                <a:solidFill>
                  <a:prstClr val="black"/>
                </a:solidFill>
                <a:latin typeface="Calibri" panose="020F0502020204030204"/>
                <a:cs typeface="Arial" panose="020B0604020202020204" pitchFamily="34" charset="0"/>
              </a:rPr>
              <a:t>					          	</a:t>
            </a:r>
            <a:r>
              <a:rPr lang="ar-SY" dirty="0">
                <a:solidFill>
                  <a:prstClr val="black"/>
                </a:solidFill>
                <a:latin typeface="Calibri" panose="020F0502020204030204"/>
                <a:cs typeface="Arial" panose="020B0604020202020204" pitchFamily="34" charset="0"/>
              </a:rPr>
              <a:t>- إنتاجية الإنتاج الحيواني الكفوء 8-12 مثل إنتاجية الزراعة المروية التقليدية؛</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Y" sz="15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ar-SY" dirty="0">
                <a:solidFill>
                  <a:prstClr val="black"/>
                </a:solidFill>
                <a:latin typeface="Calibri" panose="020F0502020204030204"/>
                <a:cs typeface="Arial" panose="020B0604020202020204" pitchFamily="34" charset="0"/>
              </a:rPr>
              <a:t>- ضرورة تأمين متطلبات الإسكان وإعادة الإعمار.</a:t>
            </a:r>
          </a:p>
          <a:p>
            <a:pPr marL="0" marR="0" lvl="0" indent="0" algn="just" defTabSz="685800" rtl="1" eaLnBrk="1" fontAlgn="auto" latinLnBrk="0" hangingPunct="1">
              <a:lnSpc>
                <a:spcPct val="100000"/>
              </a:lnSpc>
              <a:spcBef>
                <a:spcPts val="0"/>
              </a:spcBef>
              <a:spcAft>
                <a:spcPts val="0"/>
              </a:spcAft>
              <a:buClrTx/>
              <a:buSzTx/>
              <a:buFontTx/>
              <a:buNone/>
              <a:tabLst/>
              <a:defRPr/>
            </a:pPr>
            <a:endParaRPr lang="ar-SY" dirty="0">
              <a:solidFill>
                <a:prstClr val="black"/>
              </a:solidFill>
              <a:latin typeface="Calibri" panose="020F0502020204030204"/>
              <a:cs typeface="Arial" panose="020B0604020202020204" pitchFamily="34" charset="0"/>
            </a:endParaRPr>
          </a:p>
          <a:p>
            <a:pPr marL="0" marR="0" lvl="0" indent="0" algn="just" defTabSz="685800" rtl="1" eaLnBrk="1" fontAlgn="auto" latinLnBrk="0" hangingPunct="1">
              <a:lnSpc>
                <a:spcPct val="100000"/>
              </a:lnSpc>
              <a:spcBef>
                <a:spcPts val="0"/>
              </a:spcBef>
              <a:spcAft>
                <a:spcPts val="0"/>
              </a:spcAft>
              <a:buClrTx/>
              <a:buSzTx/>
              <a:buFontTx/>
              <a:buNone/>
              <a:tabLst/>
              <a:defRPr/>
            </a:pPr>
            <a:r>
              <a:rPr lang="ar-SY" dirty="0">
                <a:solidFill>
                  <a:prstClr val="black"/>
                </a:solidFill>
                <a:latin typeface="Calibri" panose="020F0502020204030204"/>
                <a:cs typeface="Arial" panose="020B0604020202020204" pitchFamily="34" charset="0"/>
              </a:rPr>
              <a:t>تأمين تجمّع مديني جديد  10 آلاف وحدة سكنية 	~ 47 ألف شخص		100 ل\فرد\ يوم 	</a:t>
            </a:r>
          </a:p>
          <a:p>
            <a:pPr marL="0" marR="0" lvl="0" indent="0" algn="just" defTabSz="685800" rtl="1" eaLnBrk="1" fontAlgn="auto" latinLnBrk="0" hangingPunct="1">
              <a:lnSpc>
                <a:spcPct val="100000"/>
              </a:lnSpc>
              <a:spcBef>
                <a:spcPts val="0"/>
              </a:spcBef>
              <a:spcAft>
                <a:spcPts val="0"/>
              </a:spcAft>
              <a:buClrTx/>
              <a:buSzTx/>
              <a:buFontTx/>
              <a:buNone/>
              <a:tabLst/>
              <a:defRPr/>
            </a:pPr>
            <a:r>
              <a:rPr lang="ar-SY" dirty="0">
                <a:solidFill>
                  <a:prstClr val="black"/>
                </a:solidFill>
                <a:latin typeface="Calibri" panose="020F0502020204030204"/>
                <a:cs typeface="Arial" panose="020B0604020202020204" pitchFamily="34" charset="0"/>
              </a:rPr>
              <a:t>						36.5 م</a:t>
            </a:r>
            <a:r>
              <a:rPr lang="ar-SY" baseline="30000" dirty="0">
                <a:solidFill>
                  <a:prstClr val="black"/>
                </a:solidFill>
                <a:latin typeface="Calibri" panose="020F0502020204030204"/>
                <a:cs typeface="Arial" panose="020B0604020202020204" pitchFamily="34" charset="0"/>
              </a:rPr>
              <a:t>3</a:t>
            </a:r>
            <a:r>
              <a:rPr lang="ar-SY" dirty="0">
                <a:solidFill>
                  <a:prstClr val="black"/>
                </a:solidFill>
                <a:latin typeface="Calibri" panose="020F0502020204030204"/>
                <a:cs typeface="Arial" panose="020B0604020202020204" pitchFamily="34" charset="0"/>
              </a:rPr>
              <a:t>\فرد\سنة مياه منتجة      2.45 مليون م</a:t>
            </a:r>
            <a:r>
              <a:rPr lang="ar-SY" baseline="30000" dirty="0">
                <a:solidFill>
                  <a:prstClr val="black"/>
                </a:solidFill>
                <a:latin typeface="Calibri" panose="020F0502020204030204"/>
                <a:cs typeface="Arial" panose="020B0604020202020204" pitchFamily="34" charset="0"/>
              </a:rPr>
              <a:t>3</a:t>
            </a:r>
            <a:r>
              <a:rPr lang="ar-SY" dirty="0">
                <a:solidFill>
                  <a:prstClr val="black"/>
                </a:solidFill>
                <a:latin typeface="Calibri" panose="020F0502020204030204"/>
                <a:cs typeface="Arial" panose="020B0604020202020204" pitchFamily="34" charset="0"/>
              </a:rPr>
              <a:t> مياه منتجة</a:t>
            </a:r>
          </a:p>
          <a:p>
            <a:pPr marL="0" marR="0" lvl="0" indent="0" algn="just" defTabSz="685800" rtl="1" eaLnBrk="1" fontAlgn="auto" latinLnBrk="0" hangingPunct="1">
              <a:lnSpc>
                <a:spcPct val="100000"/>
              </a:lnSpc>
              <a:spcBef>
                <a:spcPts val="0"/>
              </a:spcBef>
              <a:spcAft>
                <a:spcPts val="0"/>
              </a:spcAft>
              <a:buClrTx/>
              <a:buSzTx/>
              <a:buFontTx/>
              <a:buNone/>
              <a:tabLst/>
              <a:defRPr/>
            </a:pPr>
            <a:r>
              <a:rPr lang="ar-SY" dirty="0">
                <a:solidFill>
                  <a:prstClr val="black"/>
                </a:solidFill>
                <a:latin typeface="Calibri" panose="020F0502020204030204"/>
                <a:cs typeface="Arial" panose="020B0604020202020204" pitchFamily="34" charset="0"/>
              </a:rPr>
              <a:t>	المياه المبتذلة الراجعة ~ 1.0-1.2 مليون م</a:t>
            </a:r>
            <a:r>
              <a:rPr lang="ar-SY" baseline="30000" dirty="0">
                <a:solidFill>
                  <a:prstClr val="black"/>
                </a:solidFill>
                <a:latin typeface="Calibri" panose="020F0502020204030204"/>
                <a:cs typeface="Arial" panose="020B0604020202020204" pitchFamily="34" charset="0"/>
              </a:rPr>
              <a:t>3</a:t>
            </a:r>
            <a:r>
              <a:rPr lang="ar-SY" dirty="0">
                <a:solidFill>
                  <a:prstClr val="black"/>
                </a:solidFill>
                <a:latin typeface="Calibri" panose="020F0502020204030204"/>
                <a:cs typeface="Arial" panose="020B0604020202020204" pitchFamily="34" charset="0"/>
              </a:rPr>
              <a:t>\ سنة</a:t>
            </a:r>
          </a:p>
          <a:p>
            <a:pPr marL="0" marR="0" lvl="0" indent="0" algn="just" defTabSz="685800" rtl="1" eaLnBrk="1" fontAlgn="auto" latinLnBrk="0" hangingPunct="1">
              <a:lnSpc>
                <a:spcPct val="100000"/>
              </a:lnSpc>
              <a:spcBef>
                <a:spcPts val="0"/>
              </a:spcBef>
              <a:spcAft>
                <a:spcPts val="0"/>
              </a:spcAft>
              <a:buClrTx/>
              <a:buSzTx/>
              <a:buFontTx/>
              <a:buNone/>
              <a:tabLst/>
              <a:defRPr/>
            </a:pPr>
            <a:r>
              <a:rPr lang="ar-SY" dirty="0">
                <a:solidFill>
                  <a:prstClr val="black"/>
                </a:solidFill>
                <a:latin typeface="Calibri" panose="020F0502020204030204"/>
                <a:cs typeface="Arial" panose="020B0604020202020204" pitchFamily="34" charset="0"/>
              </a:rPr>
              <a:t>	هذه المياه تروي 400 هكتار لدورة زراعية تستخدم أفضل وأحدث تقنيات الري</a:t>
            </a:r>
          </a:p>
          <a:p>
            <a:pPr marL="0" marR="0" lvl="0" indent="0" algn="just" defTabSz="685800" rtl="1" eaLnBrk="1" fontAlgn="auto" latinLnBrk="0" hangingPunct="1">
              <a:lnSpc>
                <a:spcPct val="100000"/>
              </a:lnSpc>
              <a:spcBef>
                <a:spcPts val="0"/>
              </a:spcBef>
              <a:spcAft>
                <a:spcPts val="0"/>
              </a:spcAft>
              <a:buClrTx/>
              <a:buSzTx/>
              <a:buFontTx/>
              <a:buNone/>
              <a:tabLst/>
              <a:defRPr/>
            </a:pPr>
            <a:r>
              <a:rPr lang="ar-SY" dirty="0">
                <a:solidFill>
                  <a:prstClr val="black"/>
                </a:solidFill>
                <a:latin typeface="Calibri" panose="020F0502020204030204"/>
                <a:cs typeface="Arial" panose="020B0604020202020204" pitchFamily="34" charset="0"/>
              </a:rPr>
              <a:t>	  المياه المعالجة تروي	200-210 هكتار دورة زراعية مقيدة 	أو 325 هكتار حراج ومراعي</a:t>
            </a:r>
          </a:p>
          <a:p>
            <a:pPr marL="0" marR="0" lvl="0" indent="0" algn="just" defTabSz="685800" rtl="1" eaLnBrk="1" fontAlgn="auto" latinLnBrk="0" hangingPunct="1">
              <a:lnSpc>
                <a:spcPct val="100000"/>
              </a:lnSpc>
              <a:spcBef>
                <a:spcPts val="0"/>
              </a:spcBef>
              <a:spcAft>
                <a:spcPts val="0"/>
              </a:spcAft>
              <a:buClrTx/>
              <a:buSzTx/>
              <a:buFontTx/>
              <a:buNone/>
              <a:tabLst/>
              <a:defRPr/>
            </a:pPr>
            <a:r>
              <a:rPr lang="ar-SY" dirty="0">
                <a:solidFill>
                  <a:prstClr val="black"/>
                </a:solidFill>
                <a:latin typeface="Calibri" panose="020F0502020204030204"/>
                <a:cs typeface="Arial" panose="020B0604020202020204" pitchFamily="34" charset="0"/>
              </a:rPr>
              <a:t>   	      تُغذي مياه الصرف الزراعي المياه الجوفية بـ ~ 200-230 ألف م</a:t>
            </a:r>
            <a:r>
              <a:rPr lang="ar-SY" baseline="30000" dirty="0">
                <a:solidFill>
                  <a:prstClr val="black"/>
                </a:solidFill>
                <a:latin typeface="Calibri" panose="020F0502020204030204"/>
                <a:cs typeface="Arial" panose="020B0604020202020204" pitchFamily="34" charset="0"/>
              </a:rPr>
              <a:t>3</a:t>
            </a:r>
            <a:r>
              <a:rPr lang="ar-SY" dirty="0">
                <a:solidFill>
                  <a:prstClr val="black"/>
                </a:solidFill>
                <a:latin typeface="Calibri" panose="020F0502020204030204"/>
                <a:cs typeface="Arial" panose="020B0604020202020204" pitchFamily="34" charset="0"/>
              </a:rPr>
              <a:t>\سنة وفق مواصفات إطلاقها في 			المجاري العامة.</a:t>
            </a:r>
            <a:endParaRPr lang="en-US"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47034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01" y="1059118"/>
            <a:ext cx="8686179" cy="5509200"/>
          </a:xfrm>
          <a:prstGeom prst="rect">
            <a:avLst/>
          </a:prstGeom>
          <a:noFill/>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ترتبط </a:t>
            </a:r>
            <a:r>
              <a:rPr kumimoji="0" lang="ar-SY" sz="240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الحالة المثلى للمشروع الرائد المعتمد على مخرجات البحوث في هذا المجال بحسن </a:t>
            </a:r>
            <a:r>
              <a:rPr kumimoji="0" lang="ar-SY" sz="2400" b="1"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اختيار الإقليم التخطيطي الثانوي </a:t>
            </a:r>
            <a:r>
              <a:rPr kumimoji="0" lang="ar-SY" sz="240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rPr>
              <a:t>من ضمن حزم الخيارات المتاحة.</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240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800" b="0" i="0" u="none" strike="noStrike" kern="1200" cap="none" spc="0" normalizeH="0" baseline="0" noProof="0" dirty="0">
              <a:ln>
                <a:noFill/>
              </a:ln>
              <a:solidFill>
                <a:srgbClr val="189303"/>
              </a:solidFill>
              <a:effectLst/>
              <a:uLnTx/>
              <a:uFillTx/>
              <a:latin typeface="Calibri" panose="020F0502020204030204" pitchFamily="34" charset="0"/>
              <a:ea typeface="Calibri" panose="020F0502020204030204" pitchFamily="34" charset="0"/>
              <a:cs typeface="Arial" panose="020B0604020202020204" pitchFamily="34" charset="0"/>
            </a:endParaRPr>
          </a:p>
          <a:p>
            <a:pPr algn="just" rtl="1">
              <a:spcAft>
                <a:spcPts val="0"/>
              </a:spcAft>
            </a:pPr>
            <a:r>
              <a:rPr lang="ar-SA" sz="2000" dirty="0">
                <a:latin typeface="Calibri" panose="020F0502020204030204" pitchFamily="34" charset="0"/>
                <a:ea typeface="Calibri" panose="020F0502020204030204" pitchFamily="34" charset="0"/>
              </a:rPr>
              <a:t>لسهولة التحكم </a:t>
            </a:r>
            <a:r>
              <a:rPr lang="ar-SY" sz="2000" dirty="0">
                <a:latin typeface="Calibri" panose="020F0502020204030204" pitchFamily="34" charset="0"/>
                <a:ea typeface="Calibri" panose="020F0502020204030204" pitchFamily="34" charset="0"/>
              </a:rPr>
              <a:t>اللاحق </a:t>
            </a:r>
            <a:r>
              <a:rPr lang="ar-SA" sz="2000" dirty="0">
                <a:latin typeface="Calibri" panose="020F0502020204030204" pitchFamily="34" charset="0"/>
                <a:ea typeface="Calibri" panose="020F0502020204030204" pitchFamily="34" charset="0"/>
              </a:rPr>
              <a:t>بالموارد الطبيعية في المنطقة المقترحة وحصرها الصحيح يُقترح أحد المجالات </a:t>
            </a:r>
            <a:r>
              <a:rPr lang="ar-SY" sz="2000" dirty="0">
                <a:latin typeface="Calibri" panose="020F0502020204030204" pitchFamily="34" charset="0"/>
                <a:ea typeface="Calibri" panose="020F0502020204030204" pitchFamily="34" charset="0"/>
              </a:rPr>
              <a:t>المكانية </a:t>
            </a:r>
            <a:r>
              <a:rPr lang="ar-SA" sz="2000" dirty="0">
                <a:latin typeface="Calibri" panose="020F0502020204030204" pitchFamily="34" charset="0"/>
                <a:ea typeface="Calibri" panose="020F0502020204030204" pitchFamily="34" charset="0"/>
              </a:rPr>
              <a:t>التالية</a:t>
            </a:r>
            <a:r>
              <a:rPr lang="ar-SY" sz="2000" dirty="0">
                <a:latin typeface="Calibri" panose="020F0502020204030204" pitchFamily="34" charset="0"/>
                <a:ea typeface="Calibri" panose="020F0502020204030204" pitchFamily="34" charset="0"/>
              </a:rPr>
              <a:t> لتوضّع المشروع التخطيطي الرائد</a:t>
            </a:r>
            <a:r>
              <a:rPr lang="ar-SA" sz="2000" dirty="0">
                <a:latin typeface="Calibri" panose="020F0502020204030204" pitchFamily="34" charset="0"/>
                <a:ea typeface="Calibri" panose="020F0502020204030204" pitchFamily="34" charset="0"/>
              </a:rPr>
              <a:t>:</a:t>
            </a:r>
            <a:r>
              <a:rPr lang="ar-SY" sz="2000" dirty="0">
                <a:latin typeface="Calibri" panose="020F0502020204030204" pitchFamily="34" charset="0"/>
                <a:ea typeface="Calibri" panose="020F0502020204030204" pitchFamily="34" charset="0"/>
              </a:rPr>
              <a:t> </a:t>
            </a:r>
          </a:p>
          <a:p>
            <a:pPr algn="just" rtl="1">
              <a:spcAft>
                <a:spcPts val="0"/>
              </a:spcAft>
            </a:pPr>
            <a:endParaRPr lang="ar-SY" sz="2000" dirty="0">
              <a:latin typeface="Calibri" panose="020F0502020204030204" pitchFamily="34" charset="0"/>
              <a:ea typeface="Calibri" panose="020F0502020204030204" pitchFamily="34" charset="0"/>
            </a:endParaRPr>
          </a:p>
          <a:p>
            <a:pPr marL="342900" indent="-342900" algn="just" rtl="1">
              <a:spcAft>
                <a:spcPts val="0"/>
              </a:spcAft>
              <a:buFont typeface="Wingdings" panose="05000000000000000000" pitchFamily="2" charset="2"/>
              <a:buChar char="v"/>
            </a:pPr>
            <a:r>
              <a:rPr lang="ar-SY" sz="2000" dirty="0">
                <a:latin typeface="Calibri" panose="020F0502020204030204" pitchFamily="34" charset="0"/>
                <a:ea typeface="Calibri" panose="020F0502020204030204" pitchFamily="34" charset="0"/>
              </a:rPr>
              <a:t>سهول الاستصلاح المزوَّدة بمياه الري والشرب بالضخ من نهر الفرات؛</a:t>
            </a:r>
          </a:p>
          <a:p>
            <a:pPr marL="342900" indent="-342900" algn="just" rtl="1">
              <a:spcAft>
                <a:spcPts val="0"/>
              </a:spcAft>
              <a:buFont typeface="Wingdings" panose="05000000000000000000" pitchFamily="2" charset="2"/>
              <a:buChar char="v"/>
            </a:pPr>
            <a:endParaRPr lang="en-US" sz="2000" dirty="0">
              <a:latin typeface="Calibri" panose="020F0502020204030204" pitchFamily="34" charset="0"/>
              <a:ea typeface="Calibri" panose="020F0502020204030204" pitchFamily="34" charset="0"/>
            </a:endParaRPr>
          </a:p>
          <a:p>
            <a:pPr marL="800100" lvl="1" indent="-342900" algn="r" rtl="1">
              <a:buFont typeface="Wingdings" panose="05000000000000000000" pitchFamily="2" charset="2"/>
              <a:buChar char="v"/>
            </a:pPr>
            <a:r>
              <a:rPr lang="ar-SY" sz="2000" dirty="0">
                <a:latin typeface="Calibri" panose="020F0502020204030204" pitchFamily="34" charset="0"/>
                <a:ea typeface="Calibri" panose="020F0502020204030204" pitchFamily="34" charset="0"/>
              </a:rPr>
              <a:t>أراضي الغاب الصغير – سهل الروج المعتمدة على المياه الجوفية؛</a:t>
            </a:r>
          </a:p>
          <a:p>
            <a:pPr marL="342900" indent="-342900" algn="r" rtl="1">
              <a:spcAft>
                <a:spcPts val="0"/>
              </a:spcAft>
              <a:buFont typeface="Wingdings" panose="05000000000000000000" pitchFamily="2" charset="2"/>
              <a:buChar char="v"/>
            </a:pPr>
            <a:endParaRPr lang="en-US" sz="2000" dirty="0">
              <a:latin typeface="Calibri" panose="020F0502020204030204" pitchFamily="34" charset="0"/>
              <a:ea typeface="Calibri" panose="020F0502020204030204" pitchFamily="34" charset="0"/>
            </a:endParaRPr>
          </a:p>
          <a:p>
            <a:pPr marL="1257300" lvl="2" indent="-342900" algn="r" rtl="1">
              <a:buFont typeface="Wingdings" panose="05000000000000000000" pitchFamily="2" charset="2"/>
              <a:buChar char="v"/>
            </a:pPr>
            <a:r>
              <a:rPr lang="ar-SY" sz="2000" dirty="0">
                <a:latin typeface="Calibri" panose="020F0502020204030204" pitchFamily="34" charset="0"/>
                <a:ea typeface="Calibri" panose="020F0502020204030204" pitchFamily="34" charset="0"/>
              </a:rPr>
              <a:t>أراضي أعالي سهل عكار المعتمدة على مياه سدود حوض النهر الكبير الجنوبي؛</a:t>
            </a:r>
          </a:p>
          <a:p>
            <a:pPr marL="342900" indent="-342900" algn="r" rtl="1">
              <a:spcAft>
                <a:spcPts val="0"/>
              </a:spcAft>
              <a:buFont typeface="Wingdings" panose="05000000000000000000" pitchFamily="2" charset="2"/>
              <a:buChar char="v"/>
            </a:pPr>
            <a:endParaRPr lang="en-US" sz="2000" dirty="0">
              <a:latin typeface="Calibri" panose="020F0502020204030204" pitchFamily="34" charset="0"/>
              <a:ea typeface="Calibri" panose="020F0502020204030204" pitchFamily="34" charset="0"/>
            </a:endParaRPr>
          </a:p>
          <a:p>
            <a:pPr marL="1714500" lvl="3" indent="-342900" algn="r" rtl="1">
              <a:buFont typeface="Wingdings" panose="05000000000000000000" pitchFamily="2" charset="2"/>
              <a:buChar char="v"/>
            </a:pPr>
            <a:r>
              <a:rPr lang="ar-SY" sz="2000" dirty="0">
                <a:latin typeface="Calibri" panose="020F0502020204030204" pitchFamily="34" charset="0"/>
                <a:ea typeface="Calibri" panose="020F0502020204030204" pitchFamily="34" charset="0"/>
              </a:rPr>
              <a:t>أراضٍ في سهول حوران معتمدة سوياً على مياه سدود روافد نهر اليرموك والحوامل المائية الجوفية المحلية؛</a:t>
            </a:r>
          </a:p>
          <a:p>
            <a:pPr marL="342900" indent="-342900" algn="r" rtl="1">
              <a:spcAft>
                <a:spcPts val="0"/>
              </a:spcAft>
              <a:buFont typeface="Wingdings" panose="05000000000000000000" pitchFamily="2" charset="2"/>
              <a:buChar char="v"/>
            </a:pPr>
            <a:endParaRPr lang="ar-SY" sz="2000" dirty="0">
              <a:latin typeface="Calibri" panose="020F0502020204030204" pitchFamily="34" charset="0"/>
              <a:ea typeface="Calibri" panose="020F0502020204030204" pitchFamily="34" charset="0"/>
            </a:endParaRPr>
          </a:p>
          <a:p>
            <a:pPr marL="2171700" lvl="4" indent="-342900" algn="r" rtl="1">
              <a:buFont typeface="Wingdings" panose="05000000000000000000" pitchFamily="2" charset="2"/>
              <a:buChar char="v"/>
            </a:pPr>
            <a:r>
              <a:rPr lang="ar-SY" sz="2000" dirty="0">
                <a:latin typeface="Calibri" panose="020F0502020204030204" pitchFamily="34" charset="0"/>
                <a:ea typeface="Calibri" panose="020F0502020204030204" pitchFamily="34" charset="0"/>
              </a:rPr>
              <a:t>هضبة </a:t>
            </a:r>
            <a:r>
              <a:rPr lang="ar-SY" sz="2000" dirty="0" err="1">
                <a:latin typeface="Calibri" panose="020F0502020204030204" pitchFamily="34" charset="0"/>
                <a:ea typeface="Calibri" panose="020F0502020204030204" pitchFamily="34" charset="0"/>
              </a:rPr>
              <a:t>اللجاة</a:t>
            </a:r>
            <a:r>
              <a:rPr lang="ar-SY" sz="2000" dirty="0">
                <a:latin typeface="Calibri" panose="020F0502020204030204" pitchFamily="34" charset="0"/>
                <a:ea typeface="Calibri" panose="020F0502020204030204" pitchFamily="34" charset="0"/>
              </a:rPr>
              <a:t>.</a:t>
            </a:r>
            <a:endParaRPr lang="en-US" sz="2000" dirty="0">
              <a:latin typeface="Calibri" panose="020F0502020204030204" pitchFamily="34" charset="0"/>
              <a:ea typeface="Calibri" panose="020F050202020403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نحو اقتصاد محرِّكٍ لوحدةٍ مكانية تجمَع ...</a:t>
            </a:r>
            <a:r>
              <a:rPr kumimoji="0" lang="el-GR"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endParaRPr kumimoji="0" lang="ar-SY"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42796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01" y="1059118"/>
            <a:ext cx="8686179" cy="4524315"/>
          </a:xfrm>
          <a:prstGeom prst="rect">
            <a:avLst/>
          </a:prstGeom>
          <a:noFill/>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200" b="0" i="0" u="none" strike="noStrike" kern="1200" cap="none" spc="0" normalizeH="0" baseline="0" noProof="0" dirty="0">
                <a:ln>
                  <a:noFill/>
                </a:ln>
                <a:solidFill>
                  <a:srgbClr val="000000"/>
                </a:solidFill>
                <a:effectLst/>
                <a:uLnTx/>
                <a:uFillTx/>
                <a:latin typeface="29LT Zarid Sans AL Variable"/>
                <a:ea typeface="+mn-ea"/>
                <a:cs typeface="Arial" panose="020B0604020202020204" pitchFamily="34" charset="0"/>
              </a:rPr>
              <a:t>تُلخص التجارب المعروضة سابقاً </a:t>
            </a:r>
            <a:r>
              <a:rPr kumimoji="0" lang="ar-SY" sz="2200" b="1" i="0" u="none" strike="noStrike" kern="1200" cap="none" spc="0" normalizeH="0" baseline="0" noProof="0" dirty="0">
                <a:ln>
                  <a:noFill/>
                </a:ln>
                <a:solidFill>
                  <a:srgbClr val="189303"/>
                </a:solidFill>
                <a:effectLst/>
                <a:uLnTx/>
                <a:uFillTx/>
                <a:latin typeface="29LT Zarid Sans AL Variable"/>
                <a:ea typeface="+mn-ea"/>
                <a:cs typeface="Arial" panose="020B0604020202020204" pitchFamily="34" charset="0"/>
              </a:rPr>
              <a:t>ركائز إعادة بناء اقتصاد زراعي مكاني</a:t>
            </a:r>
            <a:r>
              <a:rPr kumimoji="0" lang="ar-SY" sz="2200" b="0" i="0" u="none" strike="noStrike" kern="1200" cap="none" spc="0" normalizeH="0" baseline="0" noProof="0" dirty="0">
                <a:ln>
                  <a:noFill/>
                </a:ln>
                <a:solidFill>
                  <a:srgbClr val="000000"/>
                </a:solidFill>
                <a:effectLst/>
                <a:uLnTx/>
                <a:uFillTx/>
                <a:latin typeface="29LT Zarid Sans AL Variable"/>
                <a:ea typeface="+mn-ea"/>
                <a:cs typeface="Arial" panose="020B0604020202020204" pitchFamily="34" charset="0"/>
              </a:rPr>
              <a:t>!</a:t>
            </a:r>
          </a:p>
          <a:p>
            <a:pPr marL="0" marR="0" lvl="0" indent="0" algn="just" defTabSz="914400" rtl="1" eaLnBrk="1" fontAlgn="auto" latinLnBrk="0" hangingPunct="1">
              <a:lnSpc>
                <a:spcPct val="100000"/>
              </a:lnSpc>
              <a:spcBef>
                <a:spcPts val="0"/>
              </a:spcBef>
              <a:spcAft>
                <a:spcPts val="0"/>
              </a:spcAft>
              <a:buClrTx/>
              <a:buSzTx/>
              <a:buFontTx/>
              <a:buNone/>
              <a:tabLst/>
              <a:defRPr/>
            </a:pPr>
            <a:endParaRPr lang="ar-SY" sz="2400" dirty="0">
              <a:solidFill>
                <a:srgbClr val="000000"/>
              </a:solidFill>
              <a:latin typeface="29LT Zarid Sans AL Variable"/>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lang="ar-SY" sz="2200" dirty="0">
                <a:solidFill>
                  <a:srgbClr val="000000"/>
                </a:solidFill>
                <a:latin typeface="29LT Zarid Sans AL Variable"/>
                <a:cs typeface="Arial" panose="020B0604020202020204" pitchFamily="34" charset="0"/>
              </a:rPr>
              <a:t>	هي تقوم أساساً على:</a:t>
            </a:r>
          </a:p>
          <a:p>
            <a:pPr marL="0" marR="0" lvl="0" indent="0" algn="just" defTabSz="914400" rtl="1" eaLnBrk="1" fontAlgn="auto" latinLnBrk="0" hangingPunct="1">
              <a:lnSpc>
                <a:spcPct val="100000"/>
              </a:lnSpc>
              <a:spcBef>
                <a:spcPts val="0"/>
              </a:spcBef>
              <a:spcAft>
                <a:spcPts val="0"/>
              </a:spcAft>
              <a:buClrTx/>
              <a:buSzTx/>
              <a:buFontTx/>
              <a:buNone/>
              <a:tabLst/>
              <a:defRPr/>
            </a:pPr>
            <a:endParaRPr lang="ar-SY" sz="1200" dirty="0">
              <a:solidFill>
                <a:srgbClr val="000000"/>
              </a:solidFill>
              <a:latin typeface="29LT Zarid Sans AL Variable"/>
              <a:cs typeface="Arial" panose="020B0604020202020204" pitchFamily="34" charset="0"/>
            </a:endParaRPr>
          </a:p>
          <a:p>
            <a:pPr marL="800100" lvl="1" indent="-342900" algn="just" rtl="1">
              <a:buFont typeface="Wingdings" panose="05000000000000000000" pitchFamily="2" charset="2"/>
              <a:buChar char="v"/>
              <a:defRPr/>
            </a:pPr>
            <a:r>
              <a:rPr kumimoji="0" lang="ar-SY"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حرية التنظيم الاقتصادية المكانية القائمة على تشاركية</a:t>
            </a:r>
            <a:r>
              <a:rPr kumimoji="0" lang="ar-SY" sz="2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فعّالة بين الأفراد والمكونات؛</a:t>
            </a:r>
          </a:p>
          <a:p>
            <a:pPr lvl="1" algn="just" rtl="1">
              <a:defRPr/>
            </a:pPr>
            <a:endParaRPr kumimoji="0" lang="ar-SY" sz="12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rtl="1">
              <a:buFont typeface="Wingdings" panose="05000000000000000000" pitchFamily="2" charset="2"/>
              <a:buChar char="v"/>
              <a:defRPr/>
            </a:pPr>
            <a:r>
              <a:rPr lang="ar-SY" sz="2000" baseline="0" dirty="0">
                <a:solidFill>
                  <a:prstClr val="black"/>
                </a:solidFill>
                <a:latin typeface="Calibri" panose="020F0502020204030204" pitchFamily="34" charset="0"/>
                <a:ea typeface="Calibri" panose="020F0502020204030204" pitchFamily="34" charset="0"/>
                <a:cs typeface="Times New Roman" panose="02020603050405020304" pitchFamily="18" charset="0"/>
              </a:rPr>
              <a:t>دورة</a:t>
            </a:r>
            <a:r>
              <a:rPr lang="ar-SY"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زراعية مرتكزة على التراث المكاني المتوارث القائم على علاقات إنتاج وإدارة بسيطة؛ </a:t>
            </a:r>
          </a:p>
          <a:p>
            <a:pPr lvl="2" algn="just" rtl="1">
              <a:defRPr/>
            </a:pPr>
            <a:endParaRPr lang="ar-SY"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714500" lvl="3" indent="-342900" algn="just" rtl="1">
              <a:buFont typeface="Wingdings" panose="05000000000000000000" pitchFamily="2" charset="2"/>
              <a:buChar char="v"/>
              <a:defRPr/>
            </a:pPr>
            <a:r>
              <a:rPr lang="ar-SY"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البدء من زراعات مرتبطة بالمكان تدعم طوابق التنوّع الحيوي المحليّة؛</a:t>
            </a:r>
          </a:p>
          <a:p>
            <a:pPr lvl="3" algn="just" rtl="1">
              <a:defRPr/>
            </a:pPr>
            <a:r>
              <a:rPr lang="ar-SY"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ar-SY"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171700" lvl="4" indent="-342900" algn="just" rtl="1">
              <a:buFont typeface="Wingdings" panose="05000000000000000000" pitchFamily="2" charset="2"/>
              <a:buChar char="v"/>
              <a:defRPr/>
            </a:pPr>
            <a:r>
              <a:rPr lang="ar-SY"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ربط فعّال لأفضل الممارسات الزراعية المتناغمة مع توطين لمخرجات البحث العلمي المتوافقة مكانياً؛ </a:t>
            </a:r>
          </a:p>
          <a:p>
            <a:pPr marL="2628900" lvl="5" indent="-342900" algn="just" rtl="1">
              <a:buFont typeface="Wingdings" panose="05000000000000000000" pitchFamily="2" charset="2"/>
              <a:buChar char="v"/>
              <a:defRPr/>
            </a:pPr>
            <a:endParaRPr lang="ar-SY"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628900" lvl="5" indent="-342900" algn="just" rtl="1">
              <a:buFont typeface="Wingdings" panose="05000000000000000000" pitchFamily="2" charset="2"/>
              <a:buChar char="v"/>
              <a:defRPr/>
            </a:pPr>
            <a:r>
              <a:rPr lang="ar-SY"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التمويل التكافلي القائم على </a:t>
            </a:r>
            <a:r>
              <a:rPr lang="ar-SY" sz="20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حوكمة</a:t>
            </a:r>
            <a:r>
              <a:rPr lang="ar-SY"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رشيدة لعدالة </a:t>
            </a:r>
            <a:r>
              <a:rPr lang="ar-SY" sz="20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تمكينية</a:t>
            </a:r>
            <a:r>
              <a:rPr lang="ar-SY"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p>
          <a:p>
            <a:pPr algn="just" rtl="1">
              <a:defRPr/>
            </a:pPr>
            <a:endParaRPr lang="ar-SY"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523220"/>
          </a:xfrm>
          <a:prstGeom prst="rect">
            <a:avLst/>
          </a:prstGeom>
        </p:spPr>
        <p:txBody>
          <a:bodyPr wrap="square">
            <a:spAutoFit/>
          </a:bodyPr>
          <a:lstStyle/>
          <a:p>
            <a:pPr lvl="0" algn="r">
              <a:defRPr/>
            </a:pPr>
            <a:r>
              <a:rPr lang="ar-SY" sz="2800" dirty="0">
                <a:solidFill>
                  <a:prstClr val="black"/>
                </a:solidFill>
              </a:rPr>
              <a:t>بداية بدائل لمقترحٍ قابل للحياة.</a:t>
            </a:r>
            <a:endParaRPr kumimoji="0" lang="ar-SY"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77064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01" y="1059118"/>
            <a:ext cx="8686179" cy="1569660"/>
          </a:xfrm>
          <a:prstGeom prst="rect">
            <a:avLst/>
          </a:prstGeom>
          <a:noFill/>
        </p:spPr>
        <p:txBody>
          <a:bodyPr wrap="square" rtlCol="0">
            <a:spAutoFit/>
          </a:bodyPr>
          <a:lstStyle/>
          <a:p>
            <a:pPr lvl="0" algn="just" rtl="1">
              <a:defRPr/>
            </a:pPr>
            <a:r>
              <a:rPr lang="ar-SY" sz="2400" dirty="0">
                <a:solidFill>
                  <a:srgbClr val="000000"/>
                </a:solidFill>
                <a:latin typeface="29LT Zarid Sans AL Variable"/>
              </a:rPr>
              <a:t>     إنّ سوريا ما زالت في مسار تشير ملامحه إلى تشكُّل نظام فيه مقادير متفاوتة ومتعايشة من التسلّطية والطائفية </a:t>
            </a:r>
            <a:r>
              <a:rPr lang="ar-SY" sz="2400" dirty="0" err="1">
                <a:solidFill>
                  <a:srgbClr val="000000"/>
                </a:solidFill>
                <a:latin typeface="29LT Zarid Sans AL Variable"/>
              </a:rPr>
              <a:t>والزبائنية</a:t>
            </a:r>
            <a:r>
              <a:rPr lang="ar-SY" sz="2400" dirty="0">
                <a:solidFill>
                  <a:srgbClr val="000000"/>
                </a:solidFill>
                <a:latin typeface="29LT Zarid Sans AL Variable"/>
              </a:rPr>
              <a:t> والقبول ببعض الاختلاف السياسي والتنوّع المجتمعي، ومقادير واسعة من الليبرالية الاقتصادية والليونة والتكيّف في العلاقات الخارجية وما تفترضه من التزامات واتّفاقات لجذب الاستثمارات والمشاريع الكبرى. </a:t>
            </a:r>
            <a:endParaRPr kumimoji="0" lang="ar-SY"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8" y="116632"/>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2" y="89478"/>
            <a:ext cx="382934" cy="466118"/>
          </a:xfrm>
          <a:prstGeom prst="rect">
            <a:avLst/>
          </a:prstGeom>
        </p:spPr>
      </p:pic>
      <p:sp>
        <p:nvSpPr>
          <p:cNvPr id="14" name="Rectangle 13"/>
          <p:cNvSpPr/>
          <p:nvPr/>
        </p:nvSpPr>
        <p:spPr>
          <a:xfrm>
            <a:off x="2475138" y="155307"/>
            <a:ext cx="6522136"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Y"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خلاصة مكثفة لبيئة </a:t>
            </a:r>
            <a:r>
              <a:rPr kumimoji="0" lang="ar-SY" sz="28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حوكمية</a:t>
            </a:r>
            <a:endParaRPr kumimoji="0" lang="ar-SY"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 name="TextBox 7"/>
          <p:cNvSpPr txBox="1"/>
          <p:nvPr/>
        </p:nvSpPr>
        <p:spPr>
          <a:xfrm>
            <a:off x="696962" y="3100460"/>
            <a:ext cx="7704855" cy="2954655"/>
          </a:xfrm>
          <a:prstGeom prst="rect">
            <a:avLst/>
          </a:prstGeom>
          <a:noFill/>
        </p:spPr>
        <p:txBody>
          <a:bodyPr wrap="square" rtlCol="0">
            <a:spAutoFit/>
          </a:bodyPr>
          <a:lstStyle/>
          <a:p>
            <a:pPr lvl="0" algn="just" rtl="1">
              <a:defRPr/>
            </a:pPr>
            <a:r>
              <a:rPr lang="ar-SY" sz="2400" dirty="0">
                <a:solidFill>
                  <a:srgbClr val="000000"/>
                </a:solidFill>
                <a:latin typeface="29LT Zarid Sans AL Variable"/>
              </a:rPr>
              <a:t>    وتُظهر التجارب التاريخية المقارنة أن الدولة بعد النزاعات الممتدة، لا تُبنى من الأعلى إلى الأسفل، بل تُعاد خياطتها من الأطراف إلى المركز، عبر هياكل قادرة على العمل، ولو جزئيًا، بمعزل عن الصراعات السياسية على المركز.</a:t>
            </a:r>
          </a:p>
          <a:p>
            <a:pPr lvl="0" algn="just" rtl="1">
              <a:defRPr/>
            </a:pPr>
            <a:endParaRPr lang="ar-SY" dirty="0">
              <a:solidFill>
                <a:srgbClr val="000000"/>
              </a:solidFill>
              <a:latin typeface="29LT Zarid Sans AL Variable"/>
            </a:endParaRPr>
          </a:p>
          <a:p>
            <a:pPr lvl="0" algn="just" rtl="1">
              <a:defRPr/>
            </a:pPr>
            <a:r>
              <a:rPr lang="ar-SY" sz="2400" dirty="0">
                <a:solidFill>
                  <a:srgbClr val="000000"/>
                </a:solidFill>
                <a:latin typeface="29LT Zarid Sans AL Variable"/>
              </a:rPr>
              <a:t>لذا ستكون هوامش التحرّك الفعّالة ضمن محاولات التأثير بالمقادير المذكورة وتوسيع بعضها أو كبح قسمها الآخر، مرتبطة في ذلك بالعمل المجتمعي النشط القائم على العلم والمنطق، داخلياً وخارجياً، </a:t>
            </a:r>
            <a:r>
              <a:rPr lang="ar-SY" sz="2400" dirty="0" err="1">
                <a:solidFill>
                  <a:srgbClr val="000000"/>
                </a:solidFill>
                <a:latin typeface="29LT Zarid Sans AL Variable"/>
              </a:rPr>
              <a:t>لتصعيب</a:t>
            </a:r>
            <a:r>
              <a:rPr lang="ar-SY" sz="2400" dirty="0">
                <a:solidFill>
                  <a:srgbClr val="000000"/>
                </a:solidFill>
                <a:latin typeface="29LT Zarid Sans AL Variable"/>
              </a:rPr>
              <a:t> جميع "مهام العنف"، ومنع تراكم مواردها المعنوية والمالية.</a:t>
            </a:r>
          </a:p>
        </p:txBody>
      </p:sp>
    </p:spTree>
    <p:extLst>
      <p:ext uri="{BB962C8B-B14F-4D97-AF65-F5344CB8AC3E}">
        <p14:creationId xmlns:p14="http://schemas.microsoft.com/office/powerpoint/2010/main" val="1361604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5"/>
          <p:cNvSpPr>
            <a:spLocks noChangeArrowheads="1"/>
          </p:cNvSpPr>
          <p:nvPr/>
        </p:nvSpPr>
        <p:spPr bwMode="auto">
          <a:xfrm>
            <a:off x="6948264" y="116632"/>
            <a:ext cx="2088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بعض من مخرجات</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16632"/>
            <a:ext cx="1352819" cy="3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66" y="91480"/>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20" y="64326"/>
            <a:ext cx="382934" cy="466118"/>
          </a:xfrm>
          <a:prstGeom prst="rect">
            <a:avLst/>
          </a:prstGeom>
        </p:spPr>
      </p:pic>
      <p:sp>
        <p:nvSpPr>
          <p:cNvPr id="13"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4887" y="548680"/>
            <a:ext cx="1621584" cy="2160000"/>
          </a:xfrm>
          <a:prstGeom prst="rect">
            <a:avLst/>
          </a:prstGeom>
        </p:spPr>
      </p:pic>
      <p:sp>
        <p:nvSpPr>
          <p:cNvPr id="11" name="مستطيل 5"/>
          <p:cNvSpPr>
            <a:spLocks noChangeArrowheads="1"/>
          </p:cNvSpPr>
          <p:nvPr/>
        </p:nvSpPr>
        <p:spPr bwMode="auto">
          <a:xfrm>
            <a:off x="125413" y="624824"/>
            <a:ext cx="7110883"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نتائج الأزمة الوطنية البنيوية السورية متعددة الأطياف 2011-2024</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8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lvl="0" algn="just" rtl="1">
              <a:defRPr/>
            </a:pPr>
            <a:r>
              <a:rPr kumimoji="0" lang="ar-SY" sz="2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بيئياً</a:t>
            </a:r>
            <a:r>
              <a:rPr kumimoji="0" lang="ar-SY"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lang="ar-SY" sz="2000" dirty="0">
                <a:solidFill>
                  <a:prstClr val="black"/>
                </a:solidFill>
              </a:rPr>
              <a:t>تأثيرات عميقة على مجمل الموارد الطبيعية الوطنية (أراض وتربة، موارد مياه، تنوع حيوي، ومصادر طاقة) لعل أكثرها وضوحاً:</a:t>
            </a:r>
            <a:endParaRPr kumimoji="0" lang="ar-SY"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تجريف ~</a:t>
            </a:r>
            <a:r>
              <a:rPr kumimoji="0" lang="ar-SY" sz="2000" b="0" i="0" u="none" strike="noStrike" kern="1200" cap="none" spc="0" normalizeH="0" noProof="0" dirty="0">
                <a:ln>
                  <a:noFill/>
                </a:ln>
                <a:solidFill>
                  <a:prstClr val="black"/>
                </a:solidFill>
                <a:effectLst/>
                <a:uLnTx/>
                <a:uFillTx/>
                <a:latin typeface="Calibri"/>
                <a:ea typeface="+mn-ea"/>
                <a:cs typeface="Arial" panose="020B0604020202020204" pitchFamily="34" charset="0"/>
              </a:rPr>
              <a:t> 120 ألف هكتار من الأراضي أو تلوثها بمخلفات أبنية وأنقاض</a:t>
            </a: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تلوّث ~ 100 ألف هكتار بمخلفات أسلحة وأعمال حربية؛</a:t>
            </a:r>
          </a:p>
          <a:p>
            <a:pPr marL="0" marR="0" lvl="0" indent="0" algn="just" defTabSz="914400" rtl="1" eaLnBrk="1" fontAlgn="auto" latinLnBrk="0" hangingPunct="1">
              <a:lnSpc>
                <a:spcPct val="100000"/>
              </a:lnSpc>
              <a:spcBef>
                <a:spcPts val="0"/>
              </a:spcBef>
              <a:spcAft>
                <a:spcPts val="0"/>
              </a:spcAft>
              <a:buClrTx/>
              <a:buSzTx/>
              <a:buFontTx/>
              <a:buNone/>
              <a:tabLst/>
              <a:defRPr/>
            </a:pPr>
            <a:r>
              <a:rPr lang="ar-SY" sz="2000" dirty="0">
                <a:solidFill>
                  <a:prstClr val="black"/>
                </a:solidFill>
                <a:latin typeface="Calibri"/>
                <a:cs typeface="Arial" panose="020B0604020202020204" pitchFamily="34" charset="0"/>
              </a:rPr>
              <a:t>	تلوّث &gt; 50 ألف هكتار بملوثات التكرير البدائي للنفط؛</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انهيار منظومات مائية لتلوّث المصادر وانخفاض مناسيب المياه الجوفية؛</a:t>
            </a:r>
          </a:p>
          <a:p>
            <a:pPr marL="0" marR="0" lvl="0" indent="0" algn="just" defTabSz="914400" rtl="1" eaLnBrk="1" fontAlgn="auto" latinLnBrk="0" hangingPunct="1">
              <a:lnSpc>
                <a:spcPct val="100000"/>
              </a:lnSpc>
              <a:spcBef>
                <a:spcPts val="0"/>
              </a:spcBef>
              <a:spcAft>
                <a:spcPts val="0"/>
              </a:spcAft>
              <a:buClrTx/>
              <a:buSzTx/>
              <a:buFontTx/>
              <a:buNone/>
              <a:tabLst/>
              <a:defRPr/>
            </a:pPr>
            <a:r>
              <a:rPr lang="ar-SY" sz="2000" dirty="0">
                <a:solidFill>
                  <a:prstClr val="black"/>
                </a:solidFill>
                <a:latin typeface="Calibri"/>
                <a:cs typeface="Arial" panose="020B0604020202020204" pitchFamily="34" charset="0"/>
              </a:rPr>
              <a:t>	فقدان حتى 20.5% من الثروة الحراجية الوطنية نهاية خريف 2024؛</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انخفاض نسب التغطية في مواقع رئيسة من 60-80% إلى &gt; 5%؛</a:t>
            </a:r>
          </a:p>
          <a:p>
            <a:pPr marL="0" marR="0" lvl="0" indent="0" algn="just" defTabSz="914400" rtl="1" eaLnBrk="1" fontAlgn="auto" latinLnBrk="0" hangingPunct="1">
              <a:lnSpc>
                <a:spcPct val="100000"/>
              </a:lnSpc>
              <a:spcBef>
                <a:spcPts val="0"/>
              </a:spcBef>
              <a:spcAft>
                <a:spcPts val="0"/>
              </a:spcAft>
              <a:buClrTx/>
              <a:buSzTx/>
              <a:buFontTx/>
              <a:buNone/>
              <a:tabLst/>
              <a:defRPr/>
            </a:pPr>
            <a:r>
              <a:rPr lang="ar-SY" sz="2000" dirty="0">
                <a:solidFill>
                  <a:prstClr val="black"/>
                </a:solidFill>
                <a:latin typeface="Calibri"/>
                <a:cs typeface="Arial" panose="020B0604020202020204" pitchFamily="34" charset="0"/>
              </a:rPr>
              <a:t>	فقدان التنوّع الحيوي وأصول وراثية في مناطق مختلفة.</a:t>
            </a:r>
            <a:endPar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3" name="Picture 2"/>
          <p:cNvPicPr>
            <a:picLocks noChangeAspect="1"/>
          </p:cNvPicPr>
          <p:nvPr/>
        </p:nvPicPr>
        <p:blipFill>
          <a:blip r:embed="rId5"/>
          <a:stretch>
            <a:fillRect/>
          </a:stretch>
        </p:blipFill>
        <p:spPr>
          <a:xfrm>
            <a:off x="5510392" y="4077072"/>
            <a:ext cx="3523124" cy="2448272"/>
          </a:xfrm>
          <a:prstGeom prst="rect">
            <a:avLst/>
          </a:prstGeom>
        </p:spPr>
      </p:pic>
      <p:pic>
        <p:nvPicPr>
          <p:cNvPr id="4" name="Picture 3"/>
          <p:cNvPicPr>
            <a:picLocks noChangeAspect="1"/>
          </p:cNvPicPr>
          <p:nvPr/>
        </p:nvPicPr>
        <p:blipFill>
          <a:blip r:embed="rId6"/>
          <a:stretch>
            <a:fillRect/>
          </a:stretch>
        </p:blipFill>
        <p:spPr>
          <a:xfrm>
            <a:off x="157026" y="4083332"/>
            <a:ext cx="3973986" cy="2442012"/>
          </a:xfrm>
          <a:prstGeom prst="rect">
            <a:avLst/>
          </a:prstGeom>
        </p:spPr>
      </p:pic>
    </p:spTree>
    <p:extLst>
      <p:ext uri="{BB962C8B-B14F-4D97-AF65-F5344CB8AC3E}">
        <p14:creationId xmlns:p14="http://schemas.microsoft.com/office/powerpoint/2010/main" val="191000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5"/>
          <p:cNvSpPr>
            <a:spLocks noChangeArrowheads="1"/>
          </p:cNvSpPr>
          <p:nvPr/>
        </p:nvSpPr>
        <p:spPr bwMode="auto">
          <a:xfrm>
            <a:off x="6948264" y="116632"/>
            <a:ext cx="2088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بعض من مخرجات</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16632"/>
            <a:ext cx="1352819" cy="3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66" y="91480"/>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20" y="64326"/>
            <a:ext cx="382934" cy="466118"/>
          </a:xfrm>
          <a:prstGeom prst="rect">
            <a:avLst/>
          </a:prstGeom>
        </p:spPr>
      </p:pic>
      <p:sp>
        <p:nvSpPr>
          <p:cNvPr id="13"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4887" y="548680"/>
            <a:ext cx="1621584" cy="2160000"/>
          </a:xfrm>
          <a:prstGeom prst="rect">
            <a:avLst/>
          </a:prstGeom>
        </p:spPr>
      </p:pic>
      <p:sp>
        <p:nvSpPr>
          <p:cNvPr id="11" name="مستطيل 5"/>
          <p:cNvSpPr>
            <a:spLocks noChangeArrowheads="1"/>
          </p:cNvSpPr>
          <p:nvPr/>
        </p:nvSpPr>
        <p:spPr bwMode="auto">
          <a:xfrm>
            <a:off x="125413" y="624824"/>
            <a:ext cx="7110883"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نتائج الأزمة الوطنية البنيوية السورية متعددة الأطياف 2011-2024</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8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بيئياً</a:t>
            </a:r>
            <a:r>
              <a:rPr kumimoji="0" lang="ar-SY"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تأثيرات عميقة على مجمل الموارد الطبيعية الوطنية (أراض وتربة، موارد مياه، تنوع حيوي، ومصادر طاقة) لعل أكثرها وضوحاً:</a:t>
            </a:r>
            <a:endParaRPr kumimoji="0" lang="ar-SY"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تجريف ~ 120 ألف هكتار من الأراضي أو تلوثها بمخلفات أبنية وأنقاض؛</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تلوّث ~ 100 ألف هكتار بمخلفات أسلحة وأعمال حربية؛</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تلوّث &gt; 50 ألف هكتار بملوثات التكرير البدائي للنفط؛</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انهيار منظومات مائية لتلوّث المصادر وانخفاض مناسيب المياه الجوفية؛</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فقدان حتى 20.5% من الثروة الحراجية الوطنية نهاية خريف 2024؛</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انخفاض نسب التغطية في مواقع رئيسة من 60-80% إلى &gt; 5%؛</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فقدان التنوّع الحيوي وأصول وراثية في مناطق مختلفة.</a:t>
            </a:r>
          </a:p>
        </p:txBody>
      </p:sp>
      <p:pic>
        <p:nvPicPr>
          <p:cNvPr id="5" name="Picture 4"/>
          <p:cNvPicPr>
            <a:picLocks noChangeAspect="1"/>
          </p:cNvPicPr>
          <p:nvPr/>
        </p:nvPicPr>
        <p:blipFill>
          <a:blip r:embed="rId5"/>
          <a:stretch>
            <a:fillRect/>
          </a:stretch>
        </p:blipFill>
        <p:spPr>
          <a:xfrm>
            <a:off x="3610561" y="3503747"/>
            <a:ext cx="5425910" cy="3170195"/>
          </a:xfrm>
          <a:prstGeom prst="rect">
            <a:avLst/>
          </a:prstGeom>
        </p:spPr>
      </p:pic>
      <p:pic>
        <p:nvPicPr>
          <p:cNvPr id="6" name="Picture 5"/>
          <p:cNvPicPr>
            <a:picLocks noChangeAspect="1"/>
          </p:cNvPicPr>
          <p:nvPr/>
        </p:nvPicPr>
        <p:blipFill>
          <a:blip r:embed="rId6"/>
          <a:stretch>
            <a:fillRect/>
          </a:stretch>
        </p:blipFill>
        <p:spPr>
          <a:xfrm>
            <a:off x="-1044624" y="4365104"/>
            <a:ext cx="5243909" cy="3484402"/>
          </a:xfrm>
          <a:prstGeom prst="rect">
            <a:avLst/>
          </a:prstGeom>
        </p:spPr>
      </p:pic>
    </p:spTree>
    <p:extLst>
      <p:ext uri="{BB962C8B-B14F-4D97-AF65-F5344CB8AC3E}">
        <p14:creationId xmlns:p14="http://schemas.microsoft.com/office/powerpoint/2010/main" val="1000320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5"/>
          <p:cNvSpPr>
            <a:spLocks noChangeArrowheads="1"/>
          </p:cNvSpPr>
          <p:nvPr/>
        </p:nvSpPr>
        <p:spPr bwMode="auto">
          <a:xfrm>
            <a:off x="6948264" y="116632"/>
            <a:ext cx="2088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بعض من مخرجات</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16632"/>
            <a:ext cx="1352819" cy="3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66" y="91480"/>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20" y="64326"/>
            <a:ext cx="382934" cy="466118"/>
          </a:xfrm>
          <a:prstGeom prst="rect">
            <a:avLst/>
          </a:prstGeom>
        </p:spPr>
      </p:pic>
      <p:sp>
        <p:nvSpPr>
          <p:cNvPr id="13"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4887" y="548680"/>
            <a:ext cx="1621584" cy="2160000"/>
          </a:xfrm>
          <a:prstGeom prst="rect">
            <a:avLst/>
          </a:prstGeom>
        </p:spPr>
      </p:pic>
      <p:sp>
        <p:nvSpPr>
          <p:cNvPr id="11" name="مستطيل 5"/>
          <p:cNvSpPr>
            <a:spLocks noChangeArrowheads="1"/>
          </p:cNvSpPr>
          <p:nvPr/>
        </p:nvSpPr>
        <p:spPr bwMode="auto">
          <a:xfrm>
            <a:off x="125413" y="624824"/>
            <a:ext cx="7110883"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نتائج الأزمة الوطنية البنيوية السورية متعددة الأطياف 2011-2024</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Y" sz="8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بيئياً</a:t>
            </a:r>
            <a:r>
              <a:rPr kumimoji="0" lang="ar-SY"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تأثيرات عميقة على مجمل الموارد الطبيعية الوطنية (أراض وتربة، موارد مياه، تنوع حيوي، ومصادر طاقة) لعل أكثرها وضوحاً:</a:t>
            </a:r>
            <a:endParaRPr kumimoji="0" lang="ar-SY"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تجريف ~ 120 ألف هكتار من الأراضي أو تلوثها بمخلفات أبنية وأنقاض؛</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تلوّث ~ 100 ألف هكتار بمخلفات أسلحة وأعمال حربية؛</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تلوّث &gt; 50 ألف هكتار بملوثات التكرير البدائي للنفط؛</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انهيار منظومات مائية لتلوّث المصادر وانخفاض مناسيب المياه الجوفية؛</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فقدان حتى 20.5% من الثروة الحراجية الوطنية نهاية خريف 2024؛</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انخفاض نسب التغطية في مواقع رئيسة من 60-80% إلى &gt; 5%؛</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فقدان التنوّع الحيوي وأصول وراثية في مناطق مختلفة.</a:t>
            </a:r>
          </a:p>
        </p:txBody>
      </p:sp>
      <p:pic>
        <p:nvPicPr>
          <p:cNvPr id="9" name="Picture 8"/>
          <p:cNvPicPr>
            <a:picLocks noChangeAspect="1"/>
          </p:cNvPicPr>
          <p:nvPr/>
        </p:nvPicPr>
        <p:blipFill>
          <a:blip r:embed="rId5"/>
          <a:stretch>
            <a:fillRect/>
          </a:stretch>
        </p:blipFill>
        <p:spPr>
          <a:xfrm>
            <a:off x="107503" y="3162464"/>
            <a:ext cx="8717413" cy="3290872"/>
          </a:xfrm>
          <a:prstGeom prst="rect">
            <a:avLst/>
          </a:prstGeom>
        </p:spPr>
      </p:pic>
    </p:spTree>
    <p:extLst>
      <p:ext uri="{BB962C8B-B14F-4D97-AF65-F5344CB8AC3E}">
        <p14:creationId xmlns:p14="http://schemas.microsoft.com/office/powerpoint/2010/main" val="2493393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412" y="1844824"/>
            <a:ext cx="8913970" cy="4113547"/>
          </a:xfrm>
          <a:prstGeom prst="rect">
            <a:avLst/>
          </a:prstGeom>
        </p:spPr>
      </p:pic>
      <p:sp>
        <p:nvSpPr>
          <p:cNvPr id="10" name="مستطيل 5"/>
          <p:cNvSpPr>
            <a:spLocks noChangeArrowheads="1"/>
          </p:cNvSpPr>
          <p:nvPr/>
        </p:nvSpPr>
        <p:spPr bwMode="auto">
          <a:xfrm>
            <a:off x="6948264" y="116632"/>
            <a:ext cx="2088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بعض من مخرجات</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16632"/>
            <a:ext cx="1352819" cy="3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66" y="91480"/>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20" y="64326"/>
            <a:ext cx="382934" cy="466118"/>
          </a:xfrm>
          <a:prstGeom prst="rect">
            <a:avLst/>
          </a:prstGeom>
        </p:spPr>
      </p:pic>
      <p:sp>
        <p:nvSpPr>
          <p:cNvPr id="13"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4887" y="548680"/>
            <a:ext cx="1621584" cy="2160000"/>
          </a:xfrm>
          <a:prstGeom prst="rect">
            <a:avLst/>
          </a:prstGeom>
        </p:spPr>
      </p:pic>
      <p:sp>
        <p:nvSpPr>
          <p:cNvPr id="11" name="مستطيل 5"/>
          <p:cNvSpPr>
            <a:spLocks noChangeArrowheads="1"/>
          </p:cNvSpPr>
          <p:nvPr/>
        </p:nvSpPr>
        <p:spPr bwMode="auto">
          <a:xfrm>
            <a:off x="125413" y="624824"/>
            <a:ext cx="71108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تغيّر التنظيم الاقتصادي وأثره على الواقع الاقتصادي</a:t>
            </a:r>
            <a:r>
              <a:rPr kumimoji="0" lang="ar-SY" sz="2400" b="0" i="0" u="none" strike="noStrike" kern="1200" cap="none" spc="0" normalizeH="0" noProof="0" dirty="0">
                <a:ln>
                  <a:noFill/>
                </a:ln>
                <a:solidFill>
                  <a:prstClr val="black"/>
                </a:solidFill>
                <a:effectLst/>
                <a:uLnTx/>
                <a:uFillTx/>
                <a:latin typeface="Calibri"/>
                <a:ea typeface="+mn-ea"/>
                <a:cs typeface="Arial" panose="020B0604020202020204" pitchFamily="34" charset="0"/>
              </a:rPr>
              <a:t> والا</a:t>
            </a: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جتماعي  والتنموي الوطني 2011-2024</a:t>
            </a:r>
          </a:p>
        </p:txBody>
      </p:sp>
    </p:spTree>
    <p:extLst>
      <p:ext uri="{BB962C8B-B14F-4D97-AF65-F5344CB8AC3E}">
        <p14:creationId xmlns:p14="http://schemas.microsoft.com/office/powerpoint/2010/main" val="3275744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5"/>
          <p:cNvSpPr>
            <a:spLocks noChangeArrowheads="1"/>
          </p:cNvSpPr>
          <p:nvPr/>
        </p:nvSpPr>
        <p:spPr bwMode="auto">
          <a:xfrm>
            <a:off x="6948264" y="116632"/>
            <a:ext cx="2088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بعض من مخرجات</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16632"/>
            <a:ext cx="1352819" cy="3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66" y="91480"/>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20" y="64326"/>
            <a:ext cx="382934" cy="466118"/>
          </a:xfrm>
          <a:prstGeom prst="rect">
            <a:avLst/>
          </a:prstGeom>
        </p:spPr>
      </p:pic>
      <p:sp>
        <p:nvSpPr>
          <p:cNvPr id="13"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4887" y="548680"/>
            <a:ext cx="1621584" cy="2160000"/>
          </a:xfrm>
          <a:prstGeom prst="rect">
            <a:avLst/>
          </a:prstGeom>
        </p:spPr>
      </p:pic>
      <p:sp>
        <p:nvSpPr>
          <p:cNvPr id="11" name="مستطيل 5"/>
          <p:cNvSpPr>
            <a:spLocks noChangeArrowheads="1"/>
          </p:cNvSpPr>
          <p:nvPr/>
        </p:nvSpPr>
        <p:spPr bwMode="auto">
          <a:xfrm>
            <a:off x="125413" y="624824"/>
            <a:ext cx="71108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تغيّرات وخسائر الاقتصاد السوري والقطاع الزراعي قبل استعار الأزمة الوطنية وبعدها</a:t>
            </a:r>
          </a:p>
        </p:txBody>
      </p:sp>
      <p:pic>
        <p:nvPicPr>
          <p:cNvPr id="4" name="Picture 3"/>
          <p:cNvPicPr>
            <a:picLocks noChangeAspect="1"/>
          </p:cNvPicPr>
          <p:nvPr/>
        </p:nvPicPr>
        <p:blipFill>
          <a:blip r:embed="rId5"/>
          <a:stretch>
            <a:fillRect/>
          </a:stretch>
        </p:blipFill>
        <p:spPr>
          <a:xfrm>
            <a:off x="127907" y="1859969"/>
            <a:ext cx="7684315" cy="4233327"/>
          </a:xfrm>
          <a:prstGeom prst="rect">
            <a:avLst/>
          </a:prstGeom>
        </p:spPr>
      </p:pic>
    </p:spTree>
    <p:extLst>
      <p:ext uri="{BB962C8B-B14F-4D97-AF65-F5344CB8AC3E}">
        <p14:creationId xmlns:p14="http://schemas.microsoft.com/office/powerpoint/2010/main" val="595830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5"/>
          <p:cNvSpPr>
            <a:spLocks noChangeArrowheads="1"/>
          </p:cNvSpPr>
          <p:nvPr/>
        </p:nvSpPr>
        <p:spPr bwMode="auto">
          <a:xfrm>
            <a:off x="6948264" y="116632"/>
            <a:ext cx="2088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بعض من مخرجات</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16632"/>
            <a:ext cx="1352819" cy="3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66" y="91480"/>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20" y="64326"/>
            <a:ext cx="382934" cy="466118"/>
          </a:xfrm>
          <a:prstGeom prst="rect">
            <a:avLst/>
          </a:prstGeom>
        </p:spPr>
      </p:pic>
      <p:sp>
        <p:nvSpPr>
          <p:cNvPr id="13" name="Subtitle 2"/>
          <p:cNvSpPr txBox="1">
            <a:spLocks/>
          </p:cNvSpPr>
          <p:nvPr/>
        </p:nvSpPr>
        <p:spPr>
          <a:xfrm>
            <a:off x="107504" y="6525344"/>
            <a:ext cx="2448272" cy="2458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ar-SY" sz="1100" b="1" i="0" u="none" strike="noStrike" kern="1200" cap="none" spc="0" normalizeH="0" baseline="0" noProof="0" dirty="0">
                <a:ln>
                  <a:noFill/>
                </a:ln>
                <a:solidFill>
                  <a:prstClr val="black">
                    <a:tint val="75000"/>
                  </a:prstClr>
                </a:solidFill>
                <a:effectLst/>
                <a:uLnTx/>
                <a:uFillTx/>
                <a:latin typeface="Calibri"/>
                <a:ea typeface="+mn-ea"/>
                <a:cs typeface="Arial" panose="020B0604020202020204" pitchFamily="34" charset="0"/>
              </a:rPr>
              <a:t>الثلاثاء الاقتصادي 	دمشق 9 كانون أول 2025</a:t>
            </a:r>
            <a:endParaRPr kumimoji="0" lang="en-US" sz="11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4887" y="548680"/>
            <a:ext cx="1621584" cy="2160000"/>
          </a:xfrm>
          <a:prstGeom prst="rect">
            <a:avLst/>
          </a:prstGeom>
        </p:spPr>
      </p:pic>
      <p:sp>
        <p:nvSpPr>
          <p:cNvPr id="11" name="مستطيل 5"/>
          <p:cNvSpPr>
            <a:spLocks noChangeArrowheads="1"/>
          </p:cNvSpPr>
          <p:nvPr/>
        </p:nvSpPr>
        <p:spPr bwMode="auto">
          <a:xfrm>
            <a:off x="125413" y="624824"/>
            <a:ext cx="71108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الدوافع المؤثرة على النظم الغذائية والمساهِمة في تقويض</a:t>
            </a:r>
            <a:r>
              <a:rPr kumimoji="0" lang="ar-SY" sz="2400" b="0" i="0" u="none" strike="noStrike" kern="1200" cap="none" spc="0" normalizeH="0" noProof="0" dirty="0">
                <a:ln>
                  <a:noFill/>
                </a:ln>
                <a:solidFill>
                  <a:prstClr val="black"/>
                </a:solidFill>
                <a:effectLst/>
                <a:uLnTx/>
                <a:uFillTx/>
                <a:latin typeface="Calibri"/>
                <a:ea typeface="+mn-ea"/>
                <a:cs typeface="Arial" panose="020B0604020202020204" pitchFamily="34" charset="0"/>
              </a:rPr>
              <a:t> الأمن الغذائي </a:t>
            </a:r>
            <a:endParaRPr kumimoji="0" lang="ar-SY"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3" name="Picture 2"/>
          <p:cNvPicPr>
            <a:picLocks noChangeAspect="1"/>
          </p:cNvPicPr>
          <p:nvPr/>
        </p:nvPicPr>
        <p:blipFill>
          <a:blip r:embed="rId5"/>
          <a:stretch>
            <a:fillRect/>
          </a:stretch>
        </p:blipFill>
        <p:spPr>
          <a:xfrm>
            <a:off x="108488" y="1844824"/>
            <a:ext cx="7736751" cy="3744416"/>
          </a:xfrm>
          <a:prstGeom prst="rect">
            <a:avLst/>
          </a:prstGeom>
        </p:spPr>
      </p:pic>
    </p:spTree>
    <p:extLst>
      <p:ext uri="{BB962C8B-B14F-4D97-AF65-F5344CB8AC3E}">
        <p14:creationId xmlns:p14="http://schemas.microsoft.com/office/powerpoint/2010/main" val="1699215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2357</Words>
  <Application>Microsoft Office PowerPoint</Application>
  <PresentationFormat>عرض على الشاشة (3:4)‏</PresentationFormat>
  <Paragraphs>443</Paragraphs>
  <Slides>37</Slides>
  <Notes>0</Notes>
  <HiddenSlides>0</HiddenSlides>
  <MMClips>0</MMClips>
  <ScaleCrop>false</ScaleCrop>
  <HeadingPairs>
    <vt:vector size="4" baseType="variant">
      <vt:variant>
        <vt:lpstr>نسق</vt:lpstr>
      </vt:variant>
      <vt:variant>
        <vt:i4>2</vt:i4>
      </vt:variant>
      <vt:variant>
        <vt:lpstr>عناوين الشرائح</vt:lpstr>
      </vt:variant>
      <vt:variant>
        <vt:i4>37</vt:i4>
      </vt:variant>
    </vt:vector>
  </HeadingPairs>
  <TitlesOfParts>
    <vt:vector size="39" baseType="lpstr">
      <vt:lpstr>Office Theme</vt:lpstr>
      <vt:lpstr>1_Office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مثال:   التأثيرات على تنمية الإنتاج الزراعي ومنعكسها المستدام في التعافي.</vt:lpstr>
      <vt:lpstr>مثال:   منعكس تحسين إدارة الأراضي والنظام المائي الملحي للترب (محطة بحوث الري والصرف – عب الخوين)</vt:lpstr>
      <vt:lpstr>مثال:   تطوير الري وترشيده... نمط آخر، هو ليس "مشروع تحوّل ريٍّ.." </vt:lpstr>
      <vt:lpstr>مثال: تخطيط مورد مائي نزر في ظروف تنازع مصالح قطاعية (إدارة مياه شرب وتحسين بيئي ملخص من ريف دمشق)</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HP</cp:lastModifiedBy>
  <cp:revision>5</cp:revision>
  <dcterms:modified xsi:type="dcterms:W3CDTF">2026-01-14T11:26:13Z</dcterms:modified>
</cp:coreProperties>
</file>